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546" r:id="rId10"/>
    <p:sldId id="264" r:id="rId11"/>
    <p:sldId id="541" r:id="rId12"/>
    <p:sldId id="265" r:id="rId13"/>
    <p:sldId id="268" r:id="rId14"/>
    <p:sldId id="269" r:id="rId15"/>
    <p:sldId id="270" r:id="rId16"/>
    <p:sldId id="271" r:id="rId17"/>
    <p:sldId id="272" r:id="rId18"/>
    <p:sldId id="542" r:id="rId19"/>
    <p:sldId id="273" r:id="rId20"/>
    <p:sldId id="274" r:id="rId21"/>
    <p:sldId id="275" r:id="rId22"/>
    <p:sldId id="279" r:id="rId23"/>
    <p:sldId id="278" r:id="rId24"/>
    <p:sldId id="543" r:id="rId25"/>
    <p:sldId id="276" r:id="rId26"/>
    <p:sldId id="277" r:id="rId27"/>
    <p:sldId id="280" r:id="rId28"/>
    <p:sldId id="281" r:id="rId29"/>
    <p:sldId id="282" r:id="rId30"/>
    <p:sldId id="283" r:id="rId31"/>
    <p:sldId id="284" r:id="rId32"/>
    <p:sldId id="285" r:id="rId33"/>
    <p:sldId id="286" r:id="rId34"/>
    <p:sldId id="266" r:id="rId35"/>
    <p:sldId id="289" r:id="rId36"/>
    <p:sldId id="544" r:id="rId37"/>
    <p:sldId id="290" r:id="rId38"/>
    <p:sldId id="292" r:id="rId39"/>
    <p:sldId id="447" r:id="rId40"/>
    <p:sldId id="450" r:id="rId41"/>
    <p:sldId id="540" r:id="rId42"/>
    <p:sldId id="451" r:id="rId43"/>
    <p:sldId id="452" r:id="rId44"/>
    <p:sldId id="453" r:id="rId45"/>
    <p:sldId id="466" r:id="rId46"/>
    <p:sldId id="467" r:id="rId47"/>
    <p:sldId id="468" r:id="rId48"/>
    <p:sldId id="469" r:id="rId49"/>
    <p:sldId id="470" r:id="rId50"/>
    <p:sldId id="533" r:id="rId51"/>
    <p:sldId id="534" r:id="rId52"/>
    <p:sldId id="54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8CB63A70-3709-44A7-9152-9A0AE3542943}" type="datetimeFigureOut">
              <a:rPr lang="lt-LT" smtClean="0"/>
              <a:t>2020-10-20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86A5BF-8D39-41C6-8E10-CD1C07DA3359}" type="slidenum">
              <a:rPr lang="lt-LT" smtClean="0"/>
              <a:t>‹#›</a:t>
            </a:fld>
            <a:endParaRPr lang="lt-LT"/>
          </a:p>
        </p:txBody>
      </p:sp>
    </p:spTree>
    <p:extLst>
      <p:ext uri="{BB962C8B-B14F-4D97-AF65-F5344CB8AC3E}">
        <p14:creationId xmlns:p14="http://schemas.microsoft.com/office/powerpoint/2010/main" val="337872431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7AA531-0862-4F2E-A5DF-DE6D47AFF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820" y="306785"/>
            <a:ext cx="7934360" cy="4000718"/>
          </a:xfrm>
          <a:prstGeom prst="rect">
            <a:avLst/>
          </a:prstGeom>
        </p:spPr>
      </p:pic>
      <p:sp>
        <p:nvSpPr>
          <p:cNvPr id="7" name="TextBox 6">
            <a:extLst>
              <a:ext uri="{FF2B5EF4-FFF2-40B4-BE49-F238E27FC236}">
                <a16:creationId xmlns:a16="http://schemas.microsoft.com/office/drawing/2014/main" id="{B29E8AF9-39B5-46D4-BDEA-6D4660A943EF}"/>
              </a:ext>
            </a:extLst>
          </p:cNvPr>
          <p:cNvSpPr txBox="1"/>
          <p:nvPr/>
        </p:nvSpPr>
        <p:spPr>
          <a:xfrm>
            <a:off x="1356911" y="4580335"/>
            <a:ext cx="9478178" cy="1015663"/>
          </a:xfrm>
          <a:prstGeom prst="rect">
            <a:avLst/>
          </a:prstGeom>
          <a:noFill/>
        </p:spPr>
        <p:txBody>
          <a:bodyPr wrap="square" rtlCol="0">
            <a:spAutoFit/>
          </a:bodyPr>
          <a:lstStyle/>
          <a:p>
            <a:r>
              <a:rPr lang="lt-LT" sz="6000" b="1" dirty="0">
                <a:solidFill>
                  <a:srgbClr val="C00000"/>
                </a:solidFill>
                <a:latin typeface="Segoe UI" panose="020B0502040204020203" pitchFamily="34" charset="0"/>
                <a:cs typeface="Segoe UI" panose="020B0502040204020203" pitchFamily="34" charset="0"/>
              </a:rPr>
              <a:t>NAVIGATE </a:t>
            </a:r>
            <a:r>
              <a:rPr lang="lt-LT" sz="6000" dirty="0" smtClean="0">
                <a:solidFill>
                  <a:srgbClr val="C00000"/>
                </a:solidFill>
                <a:latin typeface="Segoe UI" panose="020B0502040204020203" pitchFamily="34" charset="0"/>
                <a:cs typeface="Segoe UI" panose="020B0502040204020203" pitchFamily="34" charset="0"/>
              </a:rPr>
              <a:t>Y</a:t>
            </a:r>
            <a:r>
              <a:rPr lang="en-US" sz="6000" smtClean="0">
                <a:solidFill>
                  <a:srgbClr val="C00000"/>
                </a:solidFill>
                <a:latin typeface="Segoe UI" panose="020B0502040204020203" pitchFamily="34" charset="0"/>
                <a:cs typeface="Segoe UI" panose="020B0502040204020203" pitchFamily="34" charset="0"/>
              </a:rPr>
              <a:t>OU</a:t>
            </a:r>
            <a:r>
              <a:rPr lang="lt-LT" sz="6000" smtClean="0">
                <a:solidFill>
                  <a:srgbClr val="C00000"/>
                </a:solidFill>
                <a:latin typeface="Segoe UI" panose="020B0502040204020203" pitchFamily="34" charset="0"/>
                <a:cs typeface="Segoe UI" panose="020B0502040204020203" pitchFamily="34" charset="0"/>
              </a:rPr>
              <a:t>R</a:t>
            </a:r>
            <a:r>
              <a:rPr lang="lt-LT" sz="6000" b="1" smtClean="0">
                <a:solidFill>
                  <a:srgbClr val="C00000"/>
                </a:solidFill>
                <a:latin typeface="Segoe UI" panose="020B0502040204020203" pitchFamily="34" charset="0"/>
                <a:cs typeface="Segoe UI" panose="020B0502040204020203" pitchFamily="34" charset="0"/>
              </a:rPr>
              <a:t> </a:t>
            </a:r>
            <a:r>
              <a:rPr lang="lt-LT" sz="6000" b="1" dirty="0">
                <a:solidFill>
                  <a:srgbClr val="C00000"/>
                </a:solidFill>
                <a:latin typeface="Segoe UI" panose="020B0502040204020203" pitchFamily="34" charset="0"/>
                <a:cs typeface="Segoe UI" panose="020B0502040204020203" pitchFamily="34" charset="0"/>
              </a:rPr>
              <a:t>FUTURE</a:t>
            </a:r>
          </a:p>
        </p:txBody>
      </p:sp>
      <p:pic>
        <p:nvPicPr>
          <p:cNvPr id="4" name="Picture 7" descr="MRU_be uzraso">
            <a:extLst>
              <a:ext uri="{FF2B5EF4-FFF2-40B4-BE49-F238E27FC236}">
                <a16:creationId xmlns:a16="http://schemas.microsoft.com/office/drawing/2014/main" id="{57714F0E-2D98-4213-AE00-CB3D01B60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884" y="5643805"/>
            <a:ext cx="1566638" cy="49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2B49BD2-DAE0-4AFF-B2DC-A953A6C401E7}"/>
              </a:ext>
            </a:extLst>
          </p:cNvPr>
          <p:cNvSpPr txBox="1"/>
          <p:nvPr/>
        </p:nvSpPr>
        <p:spPr>
          <a:xfrm>
            <a:off x="5621884" y="6181883"/>
            <a:ext cx="1566638" cy="369332"/>
          </a:xfrm>
          <a:prstGeom prst="rect">
            <a:avLst/>
          </a:prstGeom>
          <a:noFill/>
        </p:spPr>
        <p:txBody>
          <a:bodyPr wrap="square" rtlCol="0">
            <a:spAutoFit/>
          </a:bodyPr>
          <a:lstStyle/>
          <a:p>
            <a:r>
              <a:rPr lang="lt-LT" dirty="0">
                <a:solidFill>
                  <a:srgbClr val="C00000"/>
                </a:solidFill>
                <a:latin typeface="Calibri" panose="020F0502020204030204" pitchFamily="34" charset="0"/>
                <a:cs typeface="Calibri" panose="020F0502020204030204" pitchFamily="34" charset="0"/>
              </a:rPr>
              <a:t>www.mruni.eu</a:t>
            </a:r>
          </a:p>
        </p:txBody>
      </p:sp>
    </p:spTree>
    <p:extLst>
      <p:ext uri="{BB962C8B-B14F-4D97-AF65-F5344CB8AC3E}">
        <p14:creationId xmlns:p14="http://schemas.microsoft.com/office/powerpoint/2010/main" val="358298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5">
            <a:extLst>
              <a:ext uri="{FF2B5EF4-FFF2-40B4-BE49-F238E27FC236}">
                <a16:creationId xmlns:a16="http://schemas.microsoft.com/office/drawing/2014/main" id="{25D68B86-9576-4922-A0FC-6D308E77D153}"/>
              </a:ext>
            </a:extLst>
          </p:cNvPr>
          <p:cNvSpPr/>
          <p:nvPr/>
        </p:nvSpPr>
        <p:spPr>
          <a:xfrm>
            <a:off x="1943087" y="774807"/>
            <a:ext cx="8928992" cy="56886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chemeClr val="bg1"/>
                </a:solidFill>
                <a:latin typeface="Calibri" panose="020F0502020204030204" pitchFamily="34" charset="0"/>
                <a:cs typeface="Calibri" panose="020F0502020204030204" pitchFamily="34" charset="0"/>
              </a:rPr>
              <a:t>1. lietuvių kalba ir literatūra;</a:t>
            </a:r>
          </a:p>
          <a:p>
            <a:r>
              <a:rPr lang="lt-LT" sz="2400" dirty="0">
                <a:solidFill>
                  <a:schemeClr val="bg1"/>
                </a:solidFill>
                <a:latin typeface="Calibri" panose="020F0502020204030204" pitchFamily="34" charset="0"/>
                <a:cs typeface="Calibri" panose="020F0502020204030204" pitchFamily="34" charset="0"/>
              </a:rPr>
              <a:t>2. gimtoji kalba (baltarusių arba lenkų, arba rusų, arba vokiečių);</a:t>
            </a:r>
          </a:p>
          <a:p>
            <a:r>
              <a:rPr lang="lt-LT" sz="2400" dirty="0">
                <a:solidFill>
                  <a:schemeClr val="bg1"/>
                </a:solidFill>
                <a:latin typeface="Calibri" panose="020F0502020204030204" pitchFamily="34" charset="0"/>
                <a:cs typeface="Calibri" panose="020F0502020204030204" pitchFamily="34" charset="0"/>
              </a:rPr>
              <a:t>3. užsienio kalba;</a:t>
            </a:r>
          </a:p>
          <a:p>
            <a:r>
              <a:rPr lang="lt-LT" sz="2400" dirty="0">
                <a:solidFill>
                  <a:schemeClr val="bg1"/>
                </a:solidFill>
                <a:latin typeface="Calibri" panose="020F0502020204030204" pitchFamily="34" charset="0"/>
                <a:cs typeface="Calibri" panose="020F0502020204030204" pitchFamily="34" charset="0"/>
              </a:rPr>
              <a:t>4. matematika;</a:t>
            </a:r>
          </a:p>
          <a:p>
            <a:r>
              <a:rPr lang="lt-LT" sz="2400" dirty="0">
                <a:solidFill>
                  <a:schemeClr val="bg1"/>
                </a:solidFill>
                <a:latin typeface="Calibri" panose="020F0502020204030204" pitchFamily="34" charset="0"/>
                <a:cs typeface="Calibri" panose="020F0502020204030204" pitchFamily="34" charset="0"/>
              </a:rPr>
              <a:t>5. istorija arba geografija, arba integruotas istorijos ir geografijos kursas;</a:t>
            </a:r>
          </a:p>
          <a:p>
            <a:r>
              <a:rPr lang="lt-LT" sz="2400" dirty="0">
                <a:solidFill>
                  <a:schemeClr val="bg1"/>
                </a:solidFill>
                <a:latin typeface="Calibri" panose="020F0502020204030204" pitchFamily="34" charset="0"/>
                <a:cs typeface="Calibri" panose="020F0502020204030204" pitchFamily="34" charset="0"/>
              </a:rPr>
              <a:t>6. biologija arba fizika, arba chemija, arba integruotas gamtos mokslų kursas;</a:t>
            </a:r>
          </a:p>
          <a:p>
            <a:r>
              <a:rPr lang="lt-LT" sz="2400" dirty="0">
                <a:solidFill>
                  <a:schemeClr val="bg1"/>
                </a:solidFill>
                <a:latin typeface="Calibri" panose="020F0502020204030204" pitchFamily="34" charset="0"/>
                <a:cs typeface="Calibri" panose="020F0502020204030204" pitchFamily="34" charset="0"/>
              </a:rPr>
              <a:t>7. meninio ugdymo srities dalykas arba technologijų programos krypties dalykas, arba integruotas menų ir technologijų kursas, arba specializuoto ugdymo krypties (dailės arba inžinerinio, arba meninio, arba muzikos) programos dalykas;</a:t>
            </a:r>
          </a:p>
          <a:p>
            <a:r>
              <a:rPr lang="lt-LT" sz="2400" dirty="0">
                <a:solidFill>
                  <a:schemeClr val="bg1"/>
                </a:solidFill>
                <a:latin typeface="Calibri" panose="020F0502020204030204" pitchFamily="34" charset="0"/>
                <a:cs typeface="Calibri" panose="020F0502020204030204" pitchFamily="34" charset="0"/>
              </a:rPr>
              <a:t>8. bendroji kūno kultūra arba pasirinkta sporto šaka, arba specializuoto ugdymo krypties (sporto) programos dalykas.</a:t>
            </a:r>
            <a:endParaRPr lang="lt-LT" sz="24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051DFD0-2C18-4FE6-A762-07B3E4278785}"/>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41356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5">
            <a:extLst>
              <a:ext uri="{FF2B5EF4-FFF2-40B4-BE49-F238E27FC236}">
                <a16:creationId xmlns:a16="http://schemas.microsoft.com/office/drawing/2014/main" id="{25D68B86-9576-4922-A0FC-6D308E77D153}"/>
              </a:ext>
            </a:extLst>
          </p:cNvPr>
          <p:cNvSpPr/>
          <p:nvPr/>
        </p:nvSpPr>
        <p:spPr>
          <a:xfrm>
            <a:off x="1817641" y="948452"/>
            <a:ext cx="8556718" cy="23710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bg1"/>
                </a:solidFill>
                <a:latin typeface="Calibri" panose="020F0502020204030204" pitchFamily="34" charset="0"/>
                <a:cs typeface="Calibri" panose="020F0502020204030204" pitchFamily="34" charset="0"/>
              </a:rPr>
              <a:t>Asmenims, 2019 metais, 2020 metais ir 2021 metais pretenduojantiems į </a:t>
            </a:r>
            <a:r>
              <a:rPr lang="lt-LT" sz="2800" b="1" dirty="0">
                <a:solidFill>
                  <a:srgbClr val="FFFF00"/>
                </a:solidFill>
                <a:latin typeface="Calibri" panose="020F0502020204030204" pitchFamily="34" charset="0"/>
                <a:cs typeface="Calibri" panose="020F0502020204030204" pitchFamily="34" charset="0"/>
              </a:rPr>
              <a:t>valstybės nefinansuojamas </a:t>
            </a:r>
            <a:r>
              <a:rPr lang="lt-LT" sz="2800" b="1" dirty="0">
                <a:solidFill>
                  <a:schemeClr val="bg1"/>
                </a:solidFill>
                <a:latin typeface="Calibri" panose="020F0502020204030204" pitchFamily="34" charset="0"/>
                <a:cs typeface="Calibri" panose="020F0502020204030204" pitchFamily="34" charset="0"/>
              </a:rPr>
              <a:t>pirmosios pakopos ir vientisųjų studijų vietas, taikoma Lietuvos Respublikos mokslo ir studijų įstatymo </a:t>
            </a:r>
          </a:p>
          <a:p>
            <a:pPr algn="ctr"/>
            <a:r>
              <a:rPr lang="lt-LT" sz="2800" b="1" dirty="0">
                <a:solidFill>
                  <a:srgbClr val="FFFF00"/>
                </a:solidFill>
                <a:latin typeface="Calibri" panose="020F0502020204030204" pitchFamily="34" charset="0"/>
                <a:cs typeface="Calibri" panose="020F0502020204030204" pitchFamily="34" charset="0"/>
              </a:rPr>
              <a:t>59 straipsnio 1 dalis</a:t>
            </a:r>
            <a:r>
              <a:rPr lang="lt-LT" sz="2800" b="1" dirty="0">
                <a:solidFill>
                  <a:schemeClr val="bg1"/>
                </a:solidFill>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8051DFD0-2C18-4FE6-A762-07B3E4278785}"/>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VNF VIETAS </a:t>
            </a:r>
          </a:p>
        </p:txBody>
      </p:sp>
      <p:sp>
        <p:nvSpPr>
          <p:cNvPr id="7" name="Rounded Rectangle 5">
            <a:extLst>
              <a:ext uri="{FF2B5EF4-FFF2-40B4-BE49-F238E27FC236}">
                <a16:creationId xmlns:a16="http://schemas.microsoft.com/office/drawing/2014/main" id="{95FDCBD2-75EF-4F20-B983-880886B59012}"/>
              </a:ext>
            </a:extLst>
          </p:cNvPr>
          <p:cNvSpPr/>
          <p:nvPr/>
        </p:nvSpPr>
        <p:spPr>
          <a:xfrm>
            <a:off x="2105182" y="3677828"/>
            <a:ext cx="8142887" cy="258799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latin typeface="Calibri" panose="020F0502020204030204" pitchFamily="34" charset="0"/>
                <a:cs typeface="Calibri" panose="020F0502020204030204" pitchFamily="34" charset="0"/>
              </a:rPr>
              <a:t>Į aukštosios mokyklos pirmosios pakopos ir vientisąsias studijas konkurso būdu priimami asmenys, išlaikę </a:t>
            </a:r>
            <a:r>
              <a:rPr lang="lt-LT" sz="2400" dirty="0">
                <a:solidFill>
                  <a:srgbClr val="FFFF00"/>
                </a:solidFill>
                <a:latin typeface="Calibri" panose="020F0502020204030204" pitchFamily="34" charset="0"/>
                <a:cs typeface="Calibri" panose="020F0502020204030204" pitchFamily="34" charset="0"/>
              </a:rPr>
              <a:t>bent vieną valstybinį brandos egzaminą</a:t>
            </a:r>
            <a:r>
              <a:rPr lang="lt-LT" sz="2400" dirty="0">
                <a:latin typeface="Calibri" panose="020F0502020204030204" pitchFamily="34" charset="0"/>
                <a:cs typeface="Calibri" panose="020F0502020204030204" pitchFamily="34" charset="0"/>
              </a:rPr>
              <a:t> ir turintys ne žemesnį kaip vidurinį išsilavinimą, atsižvelgiant į jų mokymosi rezultatus, stojamuosius egzaminus ar kitus aukštosios mokyklos nustatytus kriterijus.</a:t>
            </a:r>
            <a:endParaRPr lang="lt-LT"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89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Text Box 2">
            <a:extLst>
              <a:ext uri="{FF2B5EF4-FFF2-40B4-BE49-F238E27FC236}">
                <a16:creationId xmlns:a16="http://schemas.microsoft.com/office/drawing/2014/main" id="{0D8E4BB2-0A5E-468B-B10A-36E281AD78AD}"/>
              </a:ext>
            </a:extLst>
          </p:cNvPr>
          <p:cNvSpPr txBox="1">
            <a:spLocks noChangeArrowheads="1"/>
          </p:cNvSpPr>
          <p:nvPr/>
        </p:nvSpPr>
        <p:spPr bwMode="auto">
          <a:xfrm>
            <a:off x="1286041" y="1336648"/>
            <a:ext cx="930086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873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lt-LT" sz="6600" b="1" dirty="0">
                <a:solidFill>
                  <a:srgbClr val="C00000"/>
                </a:solidFill>
                <a:latin typeface="MV Boli" panose="02000500030200090000" pitchFamily="2" charset="0"/>
                <a:cs typeface="MV Boli" panose="02000500030200090000" pitchFamily="2" charset="0"/>
              </a:rPr>
              <a:t>KONKURSINIO BALO FORMAVIMO PRINCIPAI</a:t>
            </a:r>
          </a:p>
        </p:txBody>
      </p:sp>
    </p:spTree>
    <p:extLst>
      <p:ext uri="{BB962C8B-B14F-4D97-AF65-F5344CB8AC3E}">
        <p14:creationId xmlns:p14="http://schemas.microsoft.com/office/powerpoint/2010/main" val="136512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5" name="Rounded Rectangle 2">
            <a:extLst>
              <a:ext uri="{FF2B5EF4-FFF2-40B4-BE49-F238E27FC236}">
                <a16:creationId xmlns:a16="http://schemas.microsoft.com/office/drawing/2014/main" id="{1903CBCB-9C41-4E48-A624-5B917B27237B}"/>
              </a:ext>
            </a:extLst>
          </p:cNvPr>
          <p:cNvSpPr/>
          <p:nvPr/>
        </p:nvSpPr>
        <p:spPr>
          <a:xfrm>
            <a:off x="2659310" y="3424813"/>
            <a:ext cx="7666635" cy="2448272"/>
          </a:xfrm>
          <a:prstGeom prst="round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Dėl 2020 metų stojančiųjų į </a:t>
            </a:r>
            <a:r>
              <a:rPr lang="lt-LT" sz="2800" b="1" dirty="0">
                <a:solidFill>
                  <a:srgbClr val="FF0000"/>
                </a:solidFill>
                <a:latin typeface="Calibri" panose="020F0502020204030204" pitchFamily="34" charset="0"/>
                <a:cs typeface="Calibri" panose="020F0502020204030204" pitchFamily="34" charset="0"/>
              </a:rPr>
              <a:t>kolegines studijas </a:t>
            </a:r>
            <a:r>
              <a:rPr lang="lt-LT" sz="2800" b="1" dirty="0">
                <a:solidFill>
                  <a:schemeClr val="tx1"/>
                </a:solidFill>
                <a:latin typeface="Calibri" panose="020F0502020204030204" pitchFamily="34" charset="0"/>
                <a:cs typeface="Calibri" panose="020F0502020204030204" pitchFamily="34" charset="0"/>
              </a:rPr>
              <a:t>konkursinių mokomųjų dalykų pagal studijų kryptis sąrašo</a:t>
            </a:r>
            <a:endParaRPr lang="lt-LT" sz="2800" dirty="0">
              <a:solidFill>
                <a:schemeClr val="tx1"/>
              </a:solidFill>
              <a:latin typeface="Calibri" panose="020F0502020204030204" pitchFamily="34" charset="0"/>
              <a:cs typeface="Calibri" panose="020F0502020204030204" pitchFamily="34" charset="0"/>
            </a:endParaRPr>
          </a:p>
        </p:txBody>
      </p:sp>
      <p:sp>
        <p:nvSpPr>
          <p:cNvPr id="6" name="Rounded Rectangle 3">
            <a:extLst>
              <a:ext uri="{FF2B5EF4-FFF2-40B4-BE49-F238E27FC236}">
                <a16:creationId xmlns:a16="http://schemas.microsoft.com/office/drawing/2014/main" id="{B1B1D0C3-5289-47E4-B7C4-31920CD9F23F}"/>
              </a:ext>
            </a:extLst>
          </p:cNvPr>
          <p:cNvSpPr/>
          <p:nvPr/>
        </p:nvSpPr>
        <p:spPr>
          <a:xfrm>
            <a:off x="2659310" y="209858"/>
            <a:ext cx="7666635" cy="2273746"/>
          </a:xfrm>
          <a:prstGeom prst="round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800" b="1" dirty="0">
                <a:latin typeface="Calibri" panose="020F0502020204030204" pitchFamily="34" charset="0"/>
                <a:cs typeface="Calibri" panose="020F0502020204030204" pitchFamily="34" charset="0"/>
              </a:rPr>
              <a:t>Dėl 2020 metų stojančiųjų į </a:t>
            </a:r>
            <a:r>
              <a:rPr lang="en-US" sz="2800" b="1" dirty="0">
                <a:solidFill>
                  <a:srgbClr val="FF0000"/>
                </a:solidFill>
                <a:latin typeface="Calibri" panose="020F0502020204030204" pitchFamily="34" charset="0"/>
                <a:cs typeface="Calibri" panose="020F0502020204030204" pitchFamily="34" charset="0"/>
              </a:rPr>
              <a:t>u</a:t>
            </a:r>
            <a:r>
              <a:rPr lang="lt-LT" sz="2800" b="1" dirty="0" err="1">
                <a:solidFill>
                  <a:srgbClr val="FF0000"/>
                </a:solidFill>
                <a:latin typeface="Calibri" panose="020F0502020204030204" pitchFamily="34" charset="0"/>
                <a:cs typeface="Calibri" panose="020F0502020204030204" pitchFamily="34" charset="0"/>
              </a:rPr>
              <a:t>niversitetines</a:t>
            </a:r>
            <a:r>
              <a:rPr lang="lt-LT" sz="2800" b="1" dirty="0">
                <a:solidFill>
                  <a:srgbClr val="FF0000"/>
                </a:solidFill>
                <a:latin typeface="Calibri" panose="020F0502020204030204" pitchFamily="34" charset="0"/>
                <a:cs typeface="Calibri" panose="020F0502020204030204" pitchFamily="34" charset="0"/>
              </a:rPr>
              <a:t> pirmosios pakopos ir vientisąsias studijas </a:t>
            </a:r>
            <a:r>
              <a:rPr lang="lt-LT" sz="2800" b="1" dirty="0">
                <a:solidFill>
                  <a:schemeClr val="tx1"/>
                </a:solidFill>
                <a:latin typeface="Calibri" panose="020F0502020204030204" pitchFamily="34" charset="0"/>
                <a:cs typeface="Calibri" panose="020F0502020204030204" pitchFamily="34" charset="0"/>
              </a:rPr>
              <a:t>konkursinių mokomųjų dalykų </a:t>
            </a:r>
            <a:r>
              <a:rPr lang="lt-LT" sz="2800" b="1" dirty="0">
                <a:latin typeface="Calibri" panose="020F0502020204030204" pitchFamily="34" charset="0"/>
                <a:cs typeface="Calibri" panose="020F0502020204030204" pitchFamily="34" charset="0"/>
              </a:rPr>
              <a:t>pagal studijų kryptis sąrašo</a:t>
            </a:r>
          </a:p>
        </p:txBody>
      </p:sp>
      <p:sp>
        <p:nvSpPr>
          <p:cNvPr id="7" name="Rectangle 6">
            <a:extLst>
              <a:ext uri="{FF2B5EF4-FFF2-40B4-BE49-F238E27FC236}">
                <a16:creationId xmlns:a16="http://schemas.microsoft.com/office/drawing/2014/main" id="{40384E1C-F7F8-41C7-8F36-4EEA47B248DF}"/>
              </a:ext>
            </a:extLst>
          </p:cNvPr>
          <p:cNvSpPr/>
          <p:nvPr/>
        </p:nvSpPr>
        <p:spPr>
          <a:xfrm>
            <a:off x="4206627" y="2669118"/>
            <a:ext cx="4572000" cy="369332"/>
          </a:xfrm>
          <a:prstGeom prst="rect">
            <a:avLst/>
          </a:prstGeom>
        </p:spPr>
        <p:txBody>
          <a:bodyPr>
            <a:spAutoFit/>
          </a:bodyPr>
          <a:lstStyle/>
          <a:p>
            <a:pPr algn="ctr"/>
            <a:r>
              <a:rPr lang="lt-LT" b="1" dirty="0"/>
              <a:t>PASKELBTA</a:t>
            </a:r>
            <a:r>
              <a:rPr lang="en-US" b="1" dirty="0"/>
              <a:t> </a:t>
            </a:r>
            <a:r>
              <a:rPr lang="lt-LT" b="1" dirty="0"/>
              <a:t>2018</a:t>
            </a:r>
            <a:r>
              <a:rPr lang="en-US" b="1" dirty="0"/>
              <a:t> </a:t>
            </a:r>
            <a:r>
              <a:rPr lang="lt-LT" b="1" dirty="0"/>
              <a:t>m.</a:t>
            </a:r>
            <a:r>
              <a:rPr lang="en-US" b="1" dirty="0"/>
              <a:t> </a:t>
            </a:r>
            <a:r>
              <a:rPr lang="lt-LT" b="1" dirty="0"/>
              <a:t>rugpjūčio 31</a:t>
            </a:r>
            <a:r>
              <a:rPr lang="en-US" b="1" dirty="0"/>
              <a:t> </a:t>
            </a:r>
            <a:r>
              <a:rPr lang="lt-LT" b="1" dirty="0"/>
              <a:t>d.</a:t>
            </a:r>
          </a:p>
        </p:txBody>
      </p:sp>
      <p:sp>
        <p:nvSpPr>
          <p:cNvPr id="9" name="Rectangle 8">
            <a:extLst>
              <a:ext uri="{FF2B5EF4-FFF2-40B4-BE49-F238E27FC236}">
                <a16:creationId xmlns:a16="http://schemas.microsoft.com/office/drawing/2014/main" id="{C422F20A-F025-4223-B605-DF4C63EF5644}"/>
              </a:ext>
            </a:extLst>
          </p:cNvPr>
          <p:cNvSpPr/>
          <p:nvPr/>
        </p:nvSpPr>
        <p:spPr>
          <a:xfrm>
            <a:off x="4384194" y="6074782"/>
            <a:ext cx="4572000" cy="369332"/>
          </a:xfrm>
          <a:prstGeom prst="rect">
            <a:avLst/>
          </a:prstGeom>
        </p:spPr>
        <p:txBody>
          <a:bodyPr>
            <a:spAutoFit/>
          </a:bodyPr>
          <a:lstStyle/>
          <a:p>
            <a:pPr algn="ctr"/>
            <a:r>
              <a:rPr lang="lt-LT" b="1" dirty="0"/>
              <a:t>PASKELBTA</a:t>
            </a:r>
            <a:r>
              <a:rPr lang="en-US" b="1" dirty="0"/>
              <a:t> </a:t>
            </a:r>
            <a:r>
              <a:rPr lang="lt-LT" b="1" dirty="0"/>
              <a:t>2018</a:t>
            </a:r>
            <a:r>
              <a:rPr lang="en-US" b="1" dirty="0"/>
              <a:t> </a:t>
            </a:r>
            <a:r>
              <a:rPr lang="lt-LT" b="1" dirty="0"/>
              <a:t>m.</a:t>
            </a:r>
            <a:r>
              <a:rPr lang="en-US" b="1" dirty="0"/>
              <a:t> </a:t>
            </a:r>
            <a:r>
              <a:rPr lang="lt-LT" b="1" dirty="0"/>
              <a:t>rugpjūčio 31</a:t>
            </a:r>
            <a:r>
              <a:rPr lang="en-US" b="1" dirty="0"/>
              <a:t> </a:t>
            </a:r>
            <a:r>
              <a:rPr lang="lt-LT" b="1" dirty="0"/>
              <a:t>d.</a:t>
            </a:r>
          </a:p>
        </p:txBody>
      </p:sp>
    </p:spTree>
    <p:extLst>
      <p:ext uri="{BB962C8B-B14F-4D97-AF65-F5344CB8AC3E}">
        <p14:creationId xmlns:p14="http://schemas.microsoft.com/office/powerpoint/2010/main" val="164669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94D4DB30-1354-4CF1-8C62-0996D7FC2252}"/>
              </a:ext>
            </a:extLst>
          </p:cNvPr>
          <p:cNvSpPr/>
          <p:nvPr/>
        </p:nvSpPr>
        <p:spPr>
          <a:xfrm>
            <a:off x="2274490" y="1542123"/>
            <a:ext cx="1822939"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Pirmasis dalykas</a:t>
            </a:r>
            <a:endParaRPr lang="lt-LT" sz="2800" dirty="0">
              <a:latin typeface="Calibri" panose="020F0502020204030204" pitchFamily="34" charset="0"/>
              <a:cs typeface="Calibri" panose="020F0502020204030204" pitchFamily="34" charset="0"/>
            </a:endParaRPr>
          </a:p>
        </p:txBody>
      </p:sp>
      <p:sp>
        <p:nvSpPr>
          <p:cNvPr id="5" name="Rounded Rectangle 3">
            <a:extLst>
              <a:ext uri="{FF2B5EF4-FFF2-40B4-BE49-F238E27FC236}">
                <a16:creationId xmlns:a16="http://schemas.microsoft.com/office/drawing/2014/main" id="{43DCB924-18E3-4334-ACFB-E854FC7942C9}"/>
              </a:ext>
            </a:extLst>
          </p:cNvPr>
          <p:cNvSpPr/>
          <p:nvPr/>
        </p:nvSpPr>
        <p:spPr>
          <a:xfrm>
            <a:off x="5078631" y="3713912"/>
            <a:ext cx="2376264" cy="2367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brandos </a:t>
            </a:r>
            <a:r>
              <a:rPr lang="lt-LT" sz="2400" b="1" dirty="0">
                <a:solidFill>
                  <a:srgbClr val="C00000"/>
                </a:solidFill>
                <a:latin typeface="Calibri" panose="020F0502020204030204" pitchFamily="34" charset="0"/>
                <a:cs typeface="Calibri" panose="020F0502020204030204" pitchFamily="34" charset="0"/>
              </a:rPr>
              <a:t>egzamino</a:t>
            </a:r>
            <a:r>
              <a:rPr lang="lt-LT" sz="2400" b="1" dirty="0">
                <a:solidFill>
                  <a:schemeClr val="tx1"/>
                </a:solidFill>
                <a:latin typeface="Calibri" panose="020F0502020204030204" pitchFamily="34" charset="0"/>
                <a:cs typeface="Calibri" panose="020F0502020204030204" pitchFamily="34" charset="0"/>
              </a:rPr>
              <a:t> įvertinimas arba </a:t>
            </a:r>
            <a:r>
              <a:rPr lang="lt-LT" sz="2400" b="1" dirty="0">
                <a:solidFill>
                  <a:srgbClr val="C00000"/>
                </a:solidFill>
                <a:latin typeface="Calibri" panose="020F0502020204030204" pitchFamily="34" charset="0"/>
                <a:cs typeface="Calibri" panose="020F0502020204030204" pitchFamily="34" charset="0"/>
              </a:rPr>
              <a:t>metinis</a:t>
            </a:r>
            <a:r>
              <a:rPr lang="lt-LT" sz="2400" b="1" dirty="0">
                <a:solidFill>
                  <a:schemeClr val="tx1"/>
                </a:solidFill>
                <a:latin typeface="Calibri" panose="020F0502020204030204" pitchFamily="34" charset="0"/>
                <a:cs typeface="Calibri" panose="020F0502020204030204" pitchFamily="34" charset="0"/>
              </a:rPr>
              <a:t> pažymys</a:t>
            </a:r>
            <a:endParaRPr lang="lt-LT" sz="2400" dirty="0">
              <a:solidFill>
                <a:schemeClr val="tx1"/>
              </a:solidFill>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4DE89691-7473-42D3-BF70-BE6E56DF08A9}"/>
              </a:ext>
            </a:extLst>
          </p:cNvPr>
          <p:cNvSpPr/>
          <p:nvPr/>
        </p:nvSpPr>
        <p:spPr>
          <a:xfrm>
            <a:off x="8478546" y="1542123"/>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Ketvirtasis</a:t>
            </a:r>
          </a:p>
          <a:p>
            <a:pPr algn="ctr"/>
            <a:r>
              <a:rPr lang="lt-LT" sz="2800" b="1" dirty="0">
                <a:solidFill>
                  <a:srgbClr val="C00000"/>
                </a:solidFill>
                <a:latin typeface="Calibri" panose="020F0502020204030204" pitchFamily="34" charset="0"/>
                <a:cs typeface="Calibri" panose="020F0502020204030204" pitchFamily="34" charset="0"/>
              </a:rPr>
              <a:t>dalykas </a:t>
            </a:r>
            <a:endParaRPr lang="lt-LT" sz="2800" dirty="0">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DD28D42F-6CE7-45F8-9C85-3AE76A75F980}"/>
              </a:ext>
            </a:extLst>
          </p:cNvPr>
          <p:cNvSpPr/>
          <p:nvPr/>
        </p:nvSpPr>
        <p:spPr>
          <a:xfrm>
            <a:off x="6419645" y="1830155"/>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Trečiasis dalykas </a:t>
            </a:r>
            <a:endParaRPr lang="lt-LT" sz="28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2A1D3FBF-0AC9-4000-A21E-BD8ADE5773FD}"/>
              </a:ext>
            </a:extLst>
          </p:cNvPr>
          <p:cNvSpPr/>
          <p:nvPr/>
        </p:nvSpPr>
        <p:spPr>
          <a:xfrm>
            <a:off x="4446098" y="1830155"/>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Antrasis dalykas </a:t>
            </a:r>
            <a:endParaRPr lang="lt-LT" sz="28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765149CC-B73D-4FFF-858E-DBD240F7F136}"/>
              </a:ext>
            </a:extLst>
          </p:cNvPr>
          <p:cNvSpPr/>
          <p:nvPr/>
        </p:nvSpPr>
        <p:spPr>
          <a:xfrm>
            <a:off x="1997827" y="3267587"/>
            <a:ext cx="2376263" cy="29575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brandos </a:t>
            </a:r>
            <a:r>
              <a:rPr lang="lt-LT" sz="2400" b="1" dirty="0">
                <a:solidFill>
                  <a:srgbClr val="C00000"/>
                </a:solidFill>
                <a:latin typeface="Calibri" panose="020F0502020204030204" pitchFamily="34" charset="0"/>
                <a:cs typeface="Calibri" panose="020F0502020204030204" pitchFamily="34" charset="0"/>
              </a:rPr>
              <a:t>egzamino ar </a:t>
            </a:r>
            <a:r>
              <a:rPr lang="lt-LT" sz="2400" b="1" dirty="0">
                <a:solidFill>
                  <a:schemeClr val="tx1"/>
                </a:solidFill>
                <a:latin typeface="Calibri" panose="020F0502020204030204" pitchFamily="34" charset="0"/>
                <a:cs typeface="Calibri" panose="020F0502020204030204" pitchFamily="34" charset="0"/>
              </a:rPr>
              <a:t>stojamojo egzamino (sporto pasiekimų) įvertinimas</a:t>
            </a:r>
            <a:endParaRPr lang="lt-LT" sz="2400" dirty="0">
              <a:solidFill>
                <a:schemeClr val="tx1"/>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A71CD3F3-1DBA-4C5E-8093-1A183376F289}"/>
              </a:ext>
            </a:extLst>
          </p:cNvPr>
          <p:cNvSpPr/>
          <p:nvPr/>
        </p:nvSpPr>
        <p:spPr>
          <a:xfrm>
            <a:off x="8074079" y="3327144"/>
            <a:ext cx="2367235" cy="2321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lietuvių kalbos ir literatūros brandos </a:t>
            </a:r>
            <a:r>
              <a:rPr lang="lt-LT" sz="2400" b="1" dirty="0">
                <a:solidFill>
                  <a:srgbClr val="C00000"/>
                </a:solidFill>
                <a:latin typeface="Calibri" panose="020F0502020204030204" pitchFamily="34" charset="0"/>
                <a:cs typeface="Calibri" panose="020F0502020204030204" pitchFamily="34" charset="0"/>
              </a:rPr>
              <a:t>egzamino</a:t>
            </a:r>
            <a:r>
              <a:rPr lang="lt-LT" sz="2400" b="1" dirty="0">
                <a:solidFill>
                  <a:schemeClr val="tx1"/>
                </a:solidFill>
                <a:latin typeface="Calibri" panose="020F0502020204030204" pitchFamily="34" charset="0"/>
                <a:cs typeface="Calibri" panose="020F0502020204030204" pitchFamily="34" charset="0"/>
              </a:rPr>
              <a:t> įvertinimas</a:t>
            </a:r>
            <a:endParaRPr lang="lt-LT" sz="2400" dirty="0">
              <a:solidFill>
                <a:schemeClr val="tx1"/>
              </a:solidFill>
              <a:latin typeface="Calibri" panose="020F0502020204030204" pitchFamily="34" charset="0"/>
              <a:cs typeface="Calibri" panose="020F0502020204030204" pitchFamily="34" charset="0"/>
            </a:endParaRPr>
          </a:p>
        </p:txBody>
      </p:sp>
      <p:sp>
        <p:nvSpPr>
          <p:cNvPr id="11" name="Down Arrow 10">
            <a:extLst>
              <a:ext uri="{FF2B5EF4-FFF2-40B4-BE49-F238E27FC236}">
                <a16:creationId xmlns:a16="http://schemas.microsoft.com/office/drawing/2014/main" id="{2C416E81-F876-49A4-8BFB-029741D5F796}"/>
              </a:ext>
            </a:extLst>
          </p:cNvPr>
          <p:cNvSpPr/>
          <p:nvPr/>
        </p:nvSpPr>
        <p:spPr>
          <a:xfrm>
            <a:off x="2933932" y="2622243"/>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2" name="Down Arrow 11">
            <a:extLst>
              <a:ext uri="{FF2B5EF4-FFF2-40B4-BE49-F238E27FC236}">
                <a16:creationId xmlns:a16="http://schemas.microsoft.com/office/drawing/2014/main" id="{E649CD71-2023-4A18-A630-AF0DF927FE92}"/>
              </a:ext>
            </a:extLst>
          </p:cNvPr>
          <p:cNvSpPr/>
          <p:nvPr/>
        </p:nvSpPr>
        <p:spPr>
          <a:xfrm>
            <a:off x="9070487" y="2614953"/>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3" name="Down Arrow 12">
            <a:extLst>
              <a:ext uri="{FF2B5EF4-FFF2-40B4-BE49-F238E27FC236}">
                <a16:creationId xmlns:a16="http://schemas.microsoft.com/office/drawing/2014/main" id="{C5287E04-A080-4857-AB15-26EC5398CA54}"/>
              </a:ext>
            </a:extLst>
          </p:cNvPr>
          <p:cNvSpPr/>
          <p:nvPr/>
        </p:nvSpPr>
        <p:spPr>
          <a:xfrm>
            <a:off x="5504006" y="2956750"/>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4" name="Down Arrow 13">
            <a:extLst>
              <a:ext uri="{FF2B5EF4-FFF2-40B4-BE49-F238E27FC236}">
                <a16:creationId xmlns:a16="http://schemas.microsoft.com/office/drawing/2014/main" id="{64CFFC1E-FE6D-4E01-90F6-1555F301A4AE}"/>
              </a:ext>
            </a:extLst>
          </p:cNvPr>
          <p:cNvSpPr/>
          <p:nvPr/>
        </p:nvSpPr>
        <p:spPr>
          <a:xfrm>
            <a:off x="6656134" y="2956749"/>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5" name="Rectangle 2">
            <a:extLst>
              <a:ext uri="{FF2B5EF4-FFF2-40B4-BE49-F238E27FC236}">
                <a16:creationId xmlns:a16="http://schemas.microsoft.com/office/drawing/2014/main" id="{6DE03224-C031-4027-A01B-BD5582C1448B}"/>
              </a:ext>
            </a:extLst>
          </p:cNvPr>
          <p:cNvSpPr>
            <a:spLocks noChangeArrowheads="1"/>
          </p:cNvSpPr>
          <p:nvPr/>
        </p:nvSpPr>
        <p:spPr bwMode="auto">
          <a:xfrm>
            <a:off x="3511477" y="206007"/>
            <a:ext cx="4489114" cy="646331"/>
          </a:xfrm>
          <a:prstGeom prst="rect">
            <a:avLst/>
          </a:prstGeom>
          <a:noFill/>
          <a:ln>
            <a:noFill/>
          </a:ln>
          <a:extLst/>
        </p:spPr>
        <p:txBody>
          <a:bodyPr wrap="square">
            <a:spAutoFit/>
          </a:bodyPr>
          <a:lstStyle/>
          <a:p>
            <a:pPr algn="ctr"/>
            <a:r>
              <a:rPr lang="lt-LT" sz="3600" b="1" dirty="0">
                <a:solidFill>
                  <a:schemeClr val="accent1">
                    <a:lumMod val="50000"/>
                  </a:schemeClr>
                </a:solidFill>
                <a:latin typeface="Calibri" pitchFamily="34" charset="0"/>
                <a:ea typeface="Calibri" pitchFamily="34" charset="0"/>
                <a:cs typeface="Calibri" pitchFamily="34" charset="0"/>
              </a:rPr>
              <a:t>Pagrindiniai kriterijai</a:t>
            </a:r>
          </a:p>
        </p:txBody>
      </p:sp>
      <p:sp>
        <p:nvSpPr>
          <p:cNvPr id="16" name="Rectangle 15">
            <a:extLst>
              <a:ext uri="{FF2B5EF4-FFF2-40B4-BE49-F238E27FC236}">
                <a16:creationId xmlns:a16="http://schemas.microsoft.com/office/drawing/2014/main" id="{FE8982D6-F390-43A3-BF34-6C84C05A62E3}"/>
              </a:ext>
            </a:extLst>
          </p:cNvPr>
          <p:cNvSpPr/>
          <p:nvPr/>
        </p:nvSpPr>
        <p:spPr>
          <a:xfrm>
            <a:off x="1943087" y="911843"/>
            <a:ext cx="8554089" cy="400110"/>
          </a:xfrm>
          <a:prstGeom prst="rect">
            <a:avLst/>
          </a:prstGeom>
        </p:spPr>
        <p:txBody>
          <a:bodyPr wrap="square">
            <a:spAutoFit/>
          </a:bodyPr>
          <a:lstStyle/>
          <a:p>
            <a:pPr algn="ctr"/>
            <a:r>
              <a:rPr lang="lt-LT" sz="2000" b="1" dirty="0">
                <a:latin typeface="Calibri" panose="020F0502020204030204" pitchFamily="34" charset="0"/>
                <a:cs typeface="Calibri" panose="020F0502020204030204" pitchFamily="34" charset="0"/>
              </a:rPr>
              <a:t>išskyrus menų studijų krypčių grupės ir meno pedagogikos studijų programas</a:t>
            </a:r>
          </a:p>
        </p:txBody>
      </p:sp>
    </p:spTree>
    <p:extLst>
      <p:ext uri="{BB962C8B-B14F-4D97-AF65-F5344CB8AC3E}">
        <p14:creationId xmlns:p14="http://schemas.microsoft.com/office/powerpoint/2010/main" val="269223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C24936-D579-45FA-A643-9CEEB2392186}"/>
              </a:ext>
            </a:extLst>
          </p:cNvPr>
          <p:cNvGraphicFramePr>
            <a:graphicFrameLocks noGrp="1"/>
          </p:cNvGraphicFramePr>
          <p:nvPr>
            <p:extLst>
              <p:ext uri="{D42A27DB-BD31-4B8C-83A1-F6EECF244321}">
                <p14:modId xmlns:p14="http://schemas.microsoft.com/office/powerpoint/2010/main" val="3597544284"/>
              </p:ext>
            </p:extLst>
          </p:nvPr>
        </p:nvGraphicFramePr>
        <p:xfrm>
          <a:off x="1621078" y="91440"/>
          <a:ext cx="9522499" cy="6675120"/>
        </p:xfrm>
        <a:graphic>
          <a:graphicData uri="http://schemas.openxmlformats.org/drawingml/2006/table">
            <a:tbl>
              <a:tblPr firstRow="1" firstCol="1" bandRow="1">
                <a:tableStyleId>{7DF18680-E054-41AD-8BC1-D1AEF772440D}</a:tableStyleId>
              </a:tblPr>
              <a:tblGrid>
                <a:gridCol w="4534062">
                  <a:extLst>
                    <a:ext uri="{9D8B030D-6E8A-4147-A177-3AD203B41FA5}">
                      <a16:colId xmlns:a16="http://schemas.microsoft.com/office/drawing/2014/main" val="3501821175"/>
                    </a:ext>
                  </a:extLst>
                </a:gridCol>
                <a:gridCol w="1774209">
                  <a:extLst>
                    <a:ext uri="{9D8B030D-6E8A-4147-A177-3AD203B41FA5}">
                      <a16:colId xmlns:a16="http://schemas.microsoft.com/office/drawing/2014/main" val="2337263495"/>
                    </a:ext>
                  </a:extLst>
                </a:gridCol>
                <a:gridCol w="3214228">
                  <a:extLst>
                    <a:ext uri="{9D8B030D-6E8A-4147-A177-3AD203B41FA5}">
                      <a16:colId xmlns:a16="http://schemas.microsoft.com/office/drawing/2014/main" val="343026020"/>
                    </a:ext>
                  </a:extLst>
                </a:gridCol>
              </a:tblGrid>
              <a:tr h="225956">
                <a:tc rowSpan="2">
                  <a:txBody>
                    <a:bodyPr/>
                    <a:lstStyle/>
                    <a:p>
                      <a:pPr algn="ctr">
                        <a:spcAft>
                          <a:spcPts val="0"/>
                        </a:spcAft>
                      </a:pPr>
                      <a:r>
                        <a:rPr lang="lt-LT" sz="1600" dirty="0">
                          <a:effectLst/>
                          <a:latin typeface="Calibri" panose="020F0502020204030204" pitchFamily="34" charset="0"/>
                          <a:cs typeface="Calibri" panose="020F0502020204030204" pitchFamily="34" charset="0"/>
                        </a:rPr>
                        <a:t>Studijų kryptis, krypčių arba studijų programų grupė</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lt-LT" sz="1600" dirty="0">
                          <a:effectLst/>
                          <a:latin typeface="Calibri" panose="020F0502020204030204" pitchFamily="34" charset="0"/>
                          <a:cs typeface="Calibri" panose="020F0502020204030204" pitchFamily="34" charset="0"/>
                        </a:rPr>
                        <a:t>Konkursiniai dalykai</a:t>
                      </a:r>
                      <a:endParaRPr lang="lt-LT" sz="1600" dirty="0"/>
                    </a:p>
                  </a:txBody>
                  <a:tcPr marL="15803" marR="15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47565937"/>
                  </a:ext>
                </a:extLst>
              </a:tr>
              <a:tr h="225956">
                <a:tc vMerge="1">
                  <a:txBody>
                    <a:bodyPr/>
                    <a:lstStyle/>
                    <a:p>
                      <a:endParaRPr lang="lt-LT"/>
                    </a:p>
                  </a:txBody>
                  <a:tcPr/>
                </a:tc>
                <a:tc>
                  <a:txBody>
                    <a:bodyPr/>
                    <a:lstStyle/>
                    <a:p>
                      <a:pPr algn="ctr">
                        <a:spcAft>
                          <a:spcPts val="0"/>
                        </a:spcAft>
                      </a:pPr>
                      <a:r>
                        <a:rPr lang="lt-LT" sz="1600" b="1" dirty="0">
                          <a:effectLst/>
                          <a:latin typeface="Calibri" panose="020F0502020204030204" pitchFamily="34" charset="0"/>
                          <a:cs typeface="Calibri" panose="020F0502020204030204" pitchFamily="34" charset="0"/>
                        </a:rPr>
                        <a:t>pagrindinis dalykas</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600" b="1" dirty="0">
                          <a:effectLst/>
                          <a:latin typeface="Calibri" panose="020F0502020204030204" pitchFamily="34" charset="0"/>
                          <a:cs typeface="Calibri" panose="020F0502020204030204" pitchFamily="34" charset="0"/>
                        </a:rPr>
                        <a:t>antrasis dalykas</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615995"/>
                  </a:ext>
                </a:extLst>
              </a:tr>
              <a:tr h="903824">
                <a:tc>
                  <a:txBody>
                    <a:bodyPr/>
                    <a:lstStyle/>
                    <a:p>
                      <a:pPr>
                        <a:spcAft>
                          <a:spcPts val="0"/>
                        </a:spcAft>
                      </a:pPr>
                      <a:r>
                        <a:rPr lang="lt-LT" sz="1600" dirty="0">
                          <a:effectLst/>
                          <a:latin typeface="Calibri" panose="020F0502020204030204" pitchFamily="34" charset="0"/>
                          <a:cs typeface="Calibri" panose="020F0502020204030204" pitchFamily="34" charset="0"/>
                        </a:rPr>
                        <a:t>G01 medicina, G02 odontologija, G03 burnos priežiūra, G04 visuomenės sveikata, G05 farmacija, G06 reabilitacija, G07 mityba, G08 slauga ir akušerija, G09 medicinos technologijos, G10 kosmetologija</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biologija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chemija arba matematika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134275"/>
                  </a:ext>
                </a:extLst>
              </a:tr>
              <a:tr h="731520">
                <a:tc>
                  <a:txBody>
                    <a:bodyPr/>
                    <a:lstStyle/>
                    <a:p>
                      <a:pPr>
                        <a:spcAft>
                          <a:spcPts val="0"/>
                        </a:spcAft>
                      </a:pPr>
                      <a:r>
                        <a:rPr lang="lt-LT" sz="1600" dirty="0">
                          <a:effectLst/>
                          <a:latin typeface="Calibri" panose="020F0502020204030204" pitchFamily="34" charset="0"/>
                          <a:cs typeface="Calibri" panose="020F0502020204030204" pitchFamily="34" charset="0"/>
                        </a:rPr>
                        <a:t>J01 ekonomika, J03 sociologija</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matematika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istorija arba informacinės technologijos, arba geografija, arba užsienio k.</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806526"/>
                  </a:ext>
                </a:extLst>
              </a:tr>
              <a:tr h="487680">
                <a:tc>
                  <a:txBody>
                    <a:bodyPr/>
                    <a:lstStyle/>
                    <a:p>
                      <a:r>
                        <a:rPr lang="lt-LT" sz="1600">
                          <a:effectLst/>
                          <a:latin typeface="Calibri" panose="020F0502020204030204" pitchFamily="34" charset="0"/>
                          <a:cs typeface="Calibri" panose="020F0502020204030204" pitchFamily="34" charset="0"/>
                        </a:rPr>
                        <a:t>J02 politikos mokslai, J04 socialinis darbas, J05 antropologija, J08 visuomenės saugumas</a:t>
                      </a:r>
                      <a:endParaRPr lang="lt-LT"/>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istorija</a:t>
                      </a:r>
                      <a:endParaRPr lang="lt-LT" sz="1800" dirty="0"/>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matematika arba informacinės technologijos, arba geografija, arba užsienio k.</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781440"/>
                  </a:ext>
                </a:extLst>
              </a:tr>
              <a:tr h="562053">
                <a:tc>
                  <a:txBody>
                    <a:bodyPr/>
                    <a:lstStyle/>
                    <a:p>
                      <a:pPr>
                        <a:spcAft>
                          <a:spcPts val="0"/>
                        </a:spcAft>
                      </a:pPr>
                      <a:r>
                        <a:rPr lang="lt-LT" sz="1600" dirty="0">
                          <a:effectLst/>
                          <a:latin typeface="Calibri" panose="020F0502020204030204" pitchFamily="34" charset="0"/>
                          <a:cs typeface="Calibri" panose="020F0502020204030204" pitchFamily="34" charset="0"/>
                        </a:rPr>
                        <a:t>J09 informacijos paslaugos, J10 komunikacija,</a:t>
                      </a:r>
                    </a:p>
                    <a:p>
                      <a:pPr>
                        <a:spcAft>
                          <a:spcPts val="0"/>
                        </a:spcAft>
                      </a:pPr>
                      <a:r>
                        <a:rPr lang="lt-LT" sz="1600" dirty="0">
                          <a:effectLst/>
                          <a:latin typeface="Calibri" panose="020F0502020204030204" pitchFamily="34" charset="0"/>
                          <a:cs typeface="Calibri" panose="020F0502020204030204" pitchFamily="34" charset="0"/>
                        </a:rPr>
                        <a:t> J11 leidyba, J12 žurnalistika</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a:effectLst/>
                          <a:latin typeface="Calibri" panose="020F0502020204030204" pitchFamily="34" charset="0"/>
                          <a:cs typeface="Calibri" panose="020F0502020204030204" pitchFamily="34" charset="0"/>
                        </a:rPr>
                        <a:t>     </a:t>
                      </a:r>
                      <a:r>
                        <a:rPr lang="lt-LT" sz="1800" b="1">
                          <a:effectLst/>
                          <a:latin typeface="Calibri" panose="020F0502020204030204" pitchFamily="34" charset="0"/>
                          <a:cs typeface="Calibri" panose="020F0502020204030204" pitchFamily="34" charset="0"/>
                        </a:rPr>
                        <a:t>lietuvių kalba ir literatūra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solidFill>
                            <a:schemeClr val="tx1"/>
                          </a:solidFill>
                          <a:effectLst/>
                          <a:latin typeface="Calibri" panose="020F0502020204030204" pitchFamily="34" charset="0"/>
                          <a:cs typeface="Calibri" panose="020F0502020204030204" pitchFamily="34" charset="0"/>
                        </a:rPr>
                        <a:t> istorija arba</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solidFill>
                            <a:schemeClr val="tx1"/>
                          </a:solidFill>
                          <a:effectLst/>
                          <a:latin typeface="Calibri" panose="020F0502020204030204" pitchFamily="34" charset="0"/>
                          <a:cs typeface="Calibri" panose="020F0502020204030204" pitchFamily="34" charset="0"/>
                        </a:rPr>
                        <a:t>      matematika, arba informacinės technologijos, arba geografija</a:t>
                      </a:r>
                      <a:endParaRPr lang="lt-LT"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262432"/>
                  </a:ext>
                </a:extLst>
              </a:tr>
              <a:tr h="225956">
                <a:tc>
                  <a:txBody>
                    <a:bodyPr/>
                    <a:lstStyle/>
                    <a:p>
                      <a:pPr>
                        <a:spcAft>
                          <a:spcPts val="0"/>
                        </a:spcAft>
                      </a:pPr>
                      <a:r>
                        <a:rPr lang="lt-LT" sz="1600" dirty="0">
                          <a:effectLst/>
                          <a:latin typeface="Calibri" panose="020F0502020204030204" pitchFamily="34" charset="0"/>
                          <a:cs typeface="Calibri" panose="020F0502020204030204" pitchFamily="34" charset="0"/>
                        </a:rPr>
                        <a:t>J07 psichologija</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matematika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biologija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39071"/>
                  </a:ext>
                </a:extLst>
              </a:tr>
              <a:tr h="451912">
                <a:tc>
                  <a:txBody>
                    <a:bodyPr/>
                    <a:lstStyle/>
                    <a:p>
                      <a:pPr>
                        <a:spcAft>
                          <a:spcPts val="0"/>
                        </a:spcAft>
                      </a:pPr>
                      <a:r>
                        <a:rPr lang="lt-LT" sz="1600" dirty="0">
                          <a:effectLst/>
                          <a:latin typeface="Calibri" panose="020F0502020204030204" pitchFamily="34" charset="0"/>
                          <a:cs typeface="Calibri" panose="020F0502020204030204" pitchFamily="34" charset="0"/>
                        </a:rPr>
                        <a:t>K01 teisė</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istorija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matematika arba informacinės technologijos, arba užsienio k.</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30022"/>
                  </a:ext>
                </a:extLst>
              </a:tr>
              <a:tr h="338934">
                <a:tc>
                  <a:txBody>
                    <a:bodyPr/>
                    <a:lstStyle/>
                    <a:p>
                      <a:pPr>
                        <a:spcAft>
                          <a:spcPts val="0"/>
                        </a:spcAft>
                      </a:pPr>
                      <a:r>
                        <a:rPr lang="lt-LT" sz="1600" dirty="0">
                          <a:effectLst/>
                          <a:latin typeface="Calibri" panose="020F0502020204030204" pitchFamily="34" charset="0"/>
                          <a:cs typeface="Calibri" panose="020F0502020204030204" pitchFamily="34" charset="0"/>
                        </a:rPr>
                        <a:t>L01 verslas, L02 vadyba, L03 finansai, L04 apskaita, L05 rinkodara, L06 žmonių išteklių vadyba</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matematika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b="1" dirty="0">
                          <a:effectLst/>
                          <a:latin typeface="Calibri" panose="020F0502020204030204" pitchFamily="34" charset="0"/>
                          <a:cs typeface="Calibri" panose="020F0502020204030204" pitchFamily="34" charset="0"/>
                        </a:rPr>
                        <a:t> istorija arba</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effectLst/>
                          <a:latin typeface="Calibri" panose="020F0502020204030204" pitchFamily="34" charset="0"/>
                          <a:cs typeface="Calibri" panose="020F0502020204030204" pitchFamily="34" charset="0"/>
                        </a:rPr>
                        <a:t>arba informacinės technologijos, arba geografija, arba užsienio k.</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129124"/>
                  </a:ext>
                </a:extLst>
              </a:tr>
              <a:tr h="225956">
                <a:tc>
                  <a:txBody>
                    <a:bodyPr/>
                    <a:lstStyle/>
                    <a:p>
                      <a:pPr>
                        <a:spcAft>
                          <a:spcPts val="0"/>
                        </a:spcAft>
                      </a:pPr>
                      <a:r>
                        <a:rPr lang="lt-LT" sz="1600" dirty="0">
                          <a:effectLst/>
                          <a:latin typeface="Calibri" panose="020F0502020204030204" pitchFamily="34" charset="0"/>
                          <a:cs typeface="Calibri" panose="020F0502020204030204" pitchFamily="34" charset="0"/>
                        </a:rPr>
                        <a:t>L07 viešasis administravimas, L08 turizmas ir poilsis</a:t>
                      </a:r>
                      <a:endParaRPr lang="lt-LT" sz="16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Calibri" panose="020F0502020204030204" pitchFamily="34" charset="0"/>
                          <a:cs typeface="Calibri" panose="020F0502020204030204" pitchFamily="34" charset="0"/>
                        </a:rPr>
                        <a:t>      </a:t>
                      </a:r>
                      <a:r>
                        <a:rPr lang="lt-LT" sz="1800" b="1" dirty="0">
                          <a:effectLst/>
                          <a:latin typeface="Calibri" panose="020F0502020204030204" pitchFamily="34" charset="0"/>
                          <a:cs typeface="Calibri" panose="020F0502020204030204" pitchFamily="34" charset="0"/>
                        </a:rPr>
                        <a:t>istorija</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effectLst/>
                          <a:latin typeface="Calibri" panose="020F0502020204030204" pitchFamily="34" charset="0"/>
                          <a:cs typeface="Calibri" panose="020F0502020204030204" pitchFamily="34" charset="0"/>
                        </a:rPr>
                        <a:t>matematika arba informacinės technologijos, arba geografija, arba užsienio k.</a:t>
                      </a:r>
                      <a:endParaRPr lang="lt-LT"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803" marR="15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89793"/>
                  </a:ext>
                </a:extLst>
              </a:tr>
            </a:tbl>
          </a:graphicData>
        </a:graphic>
      </p:graphicFrame>
    </p:spTree>
    <p:extLst>
      <p:ext uri="{BB962C8B-B14F-4D97-AF65-F5344CB8AC3E}">
        <p14:creationId xmlns:p14="http://schemas.microsoft.com/office/powerpoint/2010/main" val="758584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8EABE585-9330-4442-A9B2-735E6F59E1FF}"/>
              </a:ext>
            </a:extLst>
          </p:cNvPr>
          <p:cNvSpPr/>
          <p:nvPr/>
        </p:nvSpPr>
        <p:spPr>
          <a:xfrm>
            <a:off x="1858908" y="1417041"/>
            <a:ext cx="1822939"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Pirmasis dalykas</a:t>
            </a:r>
            <a:endParaRPr lang="lt-LT" sz="2800" dirty="0">
              <a:latin typeface="Calibri" panose="020F0502020204030204" pitchFamily="34" charset="0"/>
              <a:cs typeface="Calibri" panose="020F0502020204030204" pitchFamily="34" charset="0"/>
            </a:endParaRPr>
          </a:p>
        </p:txBody>
      </p:sp>
      <p:sp>
        <p:nvSpPr>
          <p:cNvPr id="5" name="Rounded Rectangle 3">
            <a:extLst>
              <a:ext uri="{FF2B5EF4-FFF2-40B4-BE49-F238E27FC236}">
                <a16:creationId xmlns:a16="http://schemas.microsoft.com/office/drawing/2014/main" id="{97F4C886-DC36-47EF-8A16-5EEC693546B0}"/>
              </a:ext>
            </a:extLst>
          </p:cNvPr>
          <p:cNvSpPr/>
          <p:nvPr/>
        </p:nvSpPr>
        <p:spPr>
          <a:xfrm>
            <a:off x="4728384" y="3586298"/>
            <a:ext cx="2376264" cy="15751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F127320E-999C-49CC-8C63-CD35DA9F43D6}"/>
              </a:ext>
            </a:extLst>
          </p:cNvPr>
          <p:cNvSpPr/>
          <p:nvPr/>
        </p:nvSpPr>
        <p:spPr>
          <a:xfrm>
            <a:off x="8062964" y="1417041"/>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Ketvirtasis</a:t>
            </a:r>
          </a:p>
          <a:p>
            <a:pPr algn="ctr"/>
            <a:r>
              <a:rPr lang="lt-LT" sz="2800" b="1" dirty="0">
                <a:solidFill>
                  <a:srgbClr val="C00000"/>
                </a:solidFill>
                <a:latin typeface="Calibri" panose="020F0502020204030204" pitchFamily="34" charset="0"/>
                <a:cs typeface="Calibri" panose="020F0502020204030204" pitchFamily="34" charset="0"/>
              </a:rPr>
              <a:t>dalykas </a:t>
            </a:r>
            <a:endParaRPr lang="lt-LT" sz="2800" dirty="0">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236E2955-50C0-4500-B366-B5CC8C036CE7}"/>
              </a:ext>
            </a:extLst>
          </p:cNvPr>
          <p:cNvSpPr/>
          <p:nvPr/>
        </p:nvSpPr>
        <p:spPr>
          <a:xfrm>
            <a:off x="6004063" y="1705073"/>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Trečiasis dalykas </a:t>
            </a:r>
            <a:endParaRPr lang="lt-LT" sz="28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69CB26A6-4486-423E-9644-B8055487EDD4}"/>
              </a:ext>
            </a:extLst>
          </p:cNvPr>
          <p:cNvSpPr/>
          <p:nvPr/>
        </p:nvSpPr>
        <p:spPr>
          <a:xfrm>
            <a:off x="4030516" y="1705073"/>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Antrasis dalykas </a:t>
            </a:r>
            <a:endParaRPr lang="lt-LT" sz="28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AB64422-A89E-4119-A8BF-153F2D6E7D3D}"/>
              </a:ext>
            </a:extLst>
          </p:cNvPr>
          <p:cNvSpPr/>
          <p:nvPr/>
        </p:nvSpPr>
        <p:spPr>
          <a:xfrm>
            <a:off x="1582245" y="3142505"/>
            <a:ext cx="2376263" cy="15869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40 %</a:t>
            </a:r>
          </a:p>
          <a:p>
            <a:pPr algn="ctr"/>
            <a:r>
              <a:rPr lang="lt-LT" sz="2000" b="1" dirty="0">
                <a:solidFill>
                  <a:schemeClr val="tx1"/>
                </a:solidFill>
                <a:latin typeface="Calibri" panose="020F0502020204030204" pitchFamily="34" charset="0"/>
                <a:cs typeface="Calibri" panose="020F0502020204030204" pitchFamily="34" charset="0"/>
              </a:rPr>
              <a:t>(0,4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82CB5445-D6FD-4BC3-B806-9B486AA744D5}"/>
              </a:ext>
            </a:extLst>
          </p:cNvPr>
          <p:cNvSpPr/>
          <p:nvPr/>
        </p:nvSpPr>
        <p:spPr>
          <a:xfrm>
            <a:off x="7630916" y="3142505"/>
            <a:ext cx="2430214" cy="15869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1" name="Down Arrow 10">
            <a:extLst>
              <a:ext uri="{FF2B5EF4-FFF2-40B4-BE49-F238E27FC236}">
                <a16:creationId xmlns:a16="http://schemas.microsoft.com/office/drawing/2014/main" id="{D04CE00C-36CC-43AA-98C1-A82A8C58E37F}"/>
              </a:ext>
            </a:extLst>
          </p:cNvPr>
          <p:cNvSpPr/>
          <p:nvPr/>
        </p:nvSpPr>
        <p:spPr>
          <a:xfrm>
            <a:off x="2518350" y="2497161"/>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2" name="Down Arrow 11">
            <a:extLst>
              <a:ext uri="{FF2B5EF4-FFF2-40B4-BE49-F238E27FC236}">
                <a16:creationId xmlns:a16="http://schemas.microsoft.com/office/drawing/2014/main" id="{171BF5CB-CC8D-4E57-ADF5-623E14FCC520}"/>
              </a:ext>
            </a:extLst>
          </p:cNvPr>
          <p:cNvSpPr/>
          <p:nvPr/>
        </p:nvSpPr>
        <p:spPr>
          <a:xfrm>
            <a:off x="8654905" y="2489871"/>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3" name="Down Arrow 12">
            <a:extLst>
              <a:ext uri="{FF2B5EF4-FFF2-40B4-BE49-F238E27FC236}">
                <a16:creationId xmlns:a16="http://schemas.microsoft.com/office/drawing/2014/main" id="{12396CA6-F114-4EC7-9CCE-B02907510037}"/>
              </a:ext>
            </a:extLst>
          </p:cNvPr>
          <p:cNvSpPr/>
          <p:nvPr/>
        </p:nvSpPr>
        <p:spPr>
          <a:xfrm>
            <a:off x="5088424" y="2831668"/>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4" name="Down Arrow 13">
            <a:extLst>
              <a:ext uri="{FF2B5EF4-FFF2-40B4-BE49-F238E27FC236}">
                <a16:creationId xmlns:a16="http://schemas.microsoft.com/office/drawing/2014/main" id="{CC3CC86F-C461-463B-96B5-4D48416B65C3}"/>
              </a:ext>
            </a:extLst>
          </p:cNvPr>
          <p:cNvSpPr/>
          <p:nvPr/>
        </p:nvSpPr>
        <p:spPr>
          <a:xfrm>
            <a:off x="6240552" y="2831667"/>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6" name="Rectangle 2">
            <a:extLst>
              <a:ext uri="{FF2B5EF4-FFF2-40B4-BE49-F238E27FC236}">
                <a16:creationId xmlns:a16="http://schemas.microsoft.com/office/drawing/2014/main" id="{0648974D-0DF1-48FE-BFDE-F837D739087F}"/>
              </a:ext>
            </a:extLst>
          </p:cNvPr>
          <p:cNvSpPr>
            <a:spLocks noChangeArrowheads="1"/>
          </p:cNvSpPr>
          <p:nvPr/>
        </p:nvSpPr>
        <p:spPr bwMode="auto">
          <a:xfrm>
            <a:off x="3511477" y="206007"/>
            <a:ext cx="4489114" cy="646331"/>
          </a:xfrm>
          <a:prstGeom prst="rect">
            <a:avLst/>
          </a:prstGeom>
          <a:noFill/>
          <a:ln>
            <a:noFill/>
          </a:ln>
          <a:extLst/>
        </p:spPr>
        <p:txBody>
          <a:bodyPr wrap="square">
            <a:spAutoFit/>
          </a:bodyPr>
          <a:lstStyle/>
          <a:p>
            <a:pPr algn="ctr"/>
            <a:r>
              <a:rPr lang="lt-LT" sz="3600" b="1" dirty="0">
                <a:solidFill>
                  <a:schemeClr val="accent1">
                    <a:lumMod val="50000"/>
                  </a:schemeClr>
                </a:solidFill>
                <a:latin typeface="Calibri" pitchFamily="34" charset="0"/>
                <a:ea typeface="Calibri" pitchFamily="34" charset="0"/>
                <a:cs typeface="Calibri" pitchFamily="34" charset="0"/>
              </a:rPr>
              <a:t>Pagrindiniai kriterijai</a:t>
            </a:r>
          </a:p>
        </p:txBody>
      </p:sp>
    </p:spTree>
    <p:extLst>
      <p:ext uri="{BB962C8B-B14F-4D97-AF65-F5344CB8AC3E}">
        <p14:creationId xmlns:p14="http://schemas.microsoft.com/office/powerpoint/2010/main" val="78519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29786F-9719-4087-9544-AC0922FB47E2}"/>
              </a:ext>
            </a:extLst>
          </p:cNvPr>
          <p:cNvGraphicFramePr>
            <a:graphicFrameLocks noGrp="1"/>
          </p:cNvGraphicFramePr>
          <p:nvPr>
            <p:extLst>
              <p:ext uri="{D42A27DB-BD31-4B8C-83A1-F6EECF244321}">
                <p14:modId xmlns:p14="http://schemas.microsoft.com/office/powerpoint/2010/main" val="2702783288"/>
              </p:ext>
            </p:extLst>
          </p:nvPr>
        </p:nvGraphicFramePr>
        <p:xfrm>
          <a:off x="1626493" y="323831"/>
          <a:ext cx="9546669" cy="5678378"/>
        </p:xfrm>
        <a:graphic>
          <a:graphicData uri="http://schemas.openxmlformats.org/drawingml/2006/table">
            <a:tbl>
              <a:tblPr firstRow="1" firstCol="1" bandRow="1" bandCol="1">
                <a:tableStyleId>{7DF18680-E054-41AD-8BC1-D1AEF772440D}</a:tableStyleId>
              </a:tblPr>
              <a:tblGrid>
                <a:gridCol w="2832848">
                  <a:extLst>
                    <a:ext uri="{9D8B030D-6E8A-4147-A177-3AD203B41FA5}">
                      <a16:colId xmlns:a16="http://schemas.microsoft.com/office/drawing/2014/main" val="1432756442"/>
                    </a:ext>
                  </a:extLst>
                </a:gridCol>
                <a:gridCol w="1144210">
                  <a:extLst>
                    <a:ext uri="{9D8B030D-6E8A-4147-A177-3AD203B41FA5}">
                      <a16:colId xmlns:a16="http://schemas.microsoft.com/office/drawing/2014/main" val="1081086366"/>
                    </a:ext>
                  </a:extLst>
                </a:gridCol>
                <a:gridCol w="915552">
                  <a:extLst>
                    <a:ext uri="{9D8B030D-6E8A-4147-A177-3AD203B41FA5}">
                      <a16:colId xmlns:a16="http://schemas.microsoft.com/office/drawing/2014/main" val="4292284215"/>
                    </a:ext>
                  </a:extLst>
                </a:gridCol>
                <a:gridCol w="1297033">
                  <a:extLst>
                    <a:ext uri="{9D8B030D-6E8A-4147-A177-3AD203B41FA5}">
                      <a16:colId xmlns:a16="http://schemas.microsoft.com/office/drawing/2014/main" val="833562392"/>
                    </a:ext>
                  </a:extLst>
                </a:gridCol>
                <a:gridCol w="903120">
                  <a:extLst>
                    <a:ext uri="{9D8B030D-6E8A-4147-A177-3AD203B41FA5}">
                      <a16:colId xmlns:a16="http://schemas.microsoft.com/office/drawing/2014/main" val="2293181316"/>
                    </a:ext>
                  </a:extLst>
                </a:gridCol>
                <a:gridCol w="1462796">
                  <a:extLst>
                    <a:ext uri="{9D8B030D-6E8A-4147-A177-3AD203B41FA5}">
                      <a16:colId xmlns:a16="http://schemas.microsoft.com/office/drawing/2014/main" val="4244302249"/>
                    </a:ext>
                  </a:extLst>
                </a:gridCol>
                <a:gridCol w="991110">
                  <a:extLst>
                    <a:ext uri="{9D8B030D-6E8A-4147-A177-3AD203B41FA5}">
                      <a16:colId xmlns:a16="http://schemas.microsoft.com/office/drawing/2014/main" val="4022093440"/>
                    </a:ext>
                  </a:extLst>
                </a:gridCol>
              </a:tblGrid>
              <a:tr h="270422">
                <a:tc rowSpan="2">
                  <a:txBody>
                    <a:bodyPr/>
                    <a:lstStyle/>
                    <a:p>
                      <a:pPr algn="ctr">
                        <a:lnSpc>
                          <a:spcPct val="100000"/>
                        </a:lnSpc>
                        <a:spcAft>
                          <a:spcPts val="0"/>
                        </a:spcAft>
                      </a:pPr>
                      <a:r>
                        <a:rPr lang="lt-LT" sz="1400" dirty="0">
                          <a:effectLst/>
                          <a:latin typeface="Calibri" panose="020F0502020204030204" pitchFamily="34" charset="0"/>
                          <a:cs typeface="Calibri" panose="020F0502020204030204" pitchFamily="34" charset="0"/>
                        </a:rPr>
                        <a:t>Studijų kryptis arba krypčių grupė</a:t>
                      </a:r>
                      <a:endParaRPr lang="lt-LT" sz="1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gridSpan="6">
                  <a:txBody>
                    <a:bodyPr/>
                    <a:lstStyle/>
                    <a:p>
                      <a:pPr algn="ctr">
                        <a:lnSpc>
                          <a:spcPct val="100000"/>
                        </a:lnSpc>
                        <a:spcAft>
                          <a:spcPts val="0"/>
                        </a:spcAft>
                      </a:pPr>
                      <a:r>
                        <a:rPr lang="lt-LT" sz="1600" dirty="0">
                          <a:effectLst/>
                          <a:latin typeface="Calibri" panose="020F0502020204030204" pitchFamily="34" charset="0"/>
                          <a:cs typeface="Calibri" panose="020F0502020204030204" pitchFamily="34" charset="0"/>
                        </a:rPr>
                        <a:t>Konkursiniai dalykai ir jų svertiniai koeficientai</a:t>
                      </a:r>
                      <a:endParaRPr lang="lt-LT" sz="16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385077640"/>
                  </a:ext>
                </a:extLst>
              </a:tr>
              <a:tr h="1461658">
                <a:tc vMerge="1">
                  <a:txBody>
                    <a:bodyPr/>
                    <a:lstStyle/>
                    <a:p>
                      <a:endParaRPr lang="lt-LT"/>
                    </a:p>
                  </a:txBody>
                  <a:tcP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pirmasis dalykas</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svertinis </a:t>
                      </a:r>
                      <a:r>
                        <a:rPr lang="lt-LT" sz="1400" b="1" dirty="0" err="1">
                          <a:effectLst/>
                          <a:latin typeface="Calibri" panose="020F0502020204030204" pitchFamily="34" charset="0"/>
                          <a:cs typeface="Calibri" panose="020F0502020204030204" pitchFamily="34" charset="0"/>
                        </a:rPr>
                        <a:t>koefic</a:t>
                      </a:r>
                      <a:r>
                        <a:rPr lang="lt-LT" sz="1400" b="1" dirty="0">
                          <a:effectLst/>
                          <a:latin typeface="Calibri" panose="020F0502020204030204" pitchFamily="34" charset="0"/>
                          <a:cs typeface="Calibri" panose="020F0502020204030204" pitchFamily="34" charset="0"/>
                        </a:rPr>
                        <a:t>.</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antrasis dalykas</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svertinis </a:t>
                      </a:r>
                      <a:r>
                        <a:rPr lang="lt-LT" sz="1400" b="1" dirty="0" err="1">
                          <a:effectLst/>
                          <a:latin typeface="Calibri" panose="020F0502020204030204" pitchFamily="34" charset="0"/>
                          <a:cs typeface="Calibri" panose="020F0502020204030204" pitchFamily="34" charset="0"/>
                        </a:rPr>
                        <a:t>koefic</a:t>
                      </a:r>
                      <a:r>
                        <a:rPr lang="lt-LT" sz="1400" b="1" dirty="0">
                          <a:effectLst/>
                          <a:latin typeface="Calibri" panose="020F0502020204030204" pitchFamily="34" charset="0"/>
                          <a:cs typeface="Calibri" panose="020F0502020204030204" pitchFamily="34" charset="0"/>
                        </a:rPr>
                        <a:t>.</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trečiojo dalyko, nesutampančio su kitais dalykais, svertinis </a:t>
                      </a:r>
                      <a:r>
                        <a:rPr lang="lt-LT" sz="1400" b="1" dirty="0" err="1">
                          <a:effectLst/>
                          <a:latin typeface="Calibri" panose="020F0502020204030204" pitchFamily="34" charset="0"/>
                          <a:cs typeface="Calibri" panose="020F0502020204030204" pitchFamily="34" charset="0"/>
                        </a:rPr>
                        <a:t>koefic</a:t>
                      </a:r>
                      <a:r>
                        <a:rPr lang="lt-LT" sz="1400" b="1" dirty="0">
                          <a:effectLst/>
                          <a:latin typeface="Calibri" panose="020F0502020204030204" pitchFamily="34" charset="0"/>
                          <a:cs typeface="Calibri" panose="020F0502020204030204" pitchFamily="34" charset="0"/>
                        </a:rPr>
                        <a:t>.</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400" b="1" dirty="0">
                          <a:effectLst/>
                          <a:latin typeface="Calibri" panose="020F0502020204030204" pitchFamily="34" charset="0"/>
                          <a:cs typeface="Calibri" panose="020F0502020204030204" pitchFamily="34" charset="0"/>
                        </a:rPr>
                        <a:t>ketvirtojo dalyko lietuvių k. ir literatūros svertinis </a:t>
                      </a:r>
                      <a:r>
                        <a:rPr lang="lt-LT" sz="1400" b="1" dirty="0" err="1">
                          <a:effectLst/>
                          <a:latin typeface="Calibri" panose="020F0502020204030204" pitchFamily="34" charset="0"/>
                          <a:cs typeface="Calibri" panose="020F0502020204030204" pitchFamily="34" charset="0"/>
                        </a:rPr>
                        <a:t>koefic</a:t>
                      </a:r>
                      <a:r>
                        <a:rPr lang="lt-LT" sz="1400" b="1" dirty="0">
                          <a:effectLst/>
                          <a:latin typeface="Calibri" panose="020F0502020204030204" pitchFamily="34" charset="0"/>
                          <a:cs typeface="Calibri" panose="020F0502020204030204" pitchFamily="34" charset="0"/>
                        </a:rPr>
                        <a:t>.</a:t>
                      </a:r>
                      <a:endParaRPr lang="lt-LT"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extLst>
                  <a:ext uri="{0D108BD9-81ED-4DB2-BD59-A6C34878D82A}">
                    <a16:rowId xmlns:a16="http://schemas.microsoft.com/office/drawing/2014/main" val="3250970059"/>
                  </a:ext>
                </a:extLst>
              </a:tr>
              <a:tr h="1352114">
                <a:tc>
                  <a:txBody>
                    <a:bodyPr/>
                    <a:lstStyle/>
                    <a:p>
                      <a:pPr>
                        <a:lnSpc>
                          <a:spcPct val="100000"/>
                        </a:lnSpc>
                        <a:spcAft>
                          <a:spcPts val="0"/>
                        </a:spcAft>
                      </a:pPr>
                      <a:r>
                        <a:rPr lang="lt-LT" sz="1600" dirty="0">
                          <a:effectLst/>
                          <a:latin typeface="Calibri" panose="020F0502020204030204" pitchFamily="34" charset="0"/>
                          <a:cs typeface="Calibri" panose="020F0502020204030204" pitchFamily="34" charset="0"/>
                        </a:rPr>
                        <a:t>P01 dailė, P02 dizainas,</a:t>
                      </a:r>
                    </a:p>
                    <a:p>
                      <a:pPr>
                        <a:lnSpc>
                          <a:spcPct val="100000"/>
                        </a:lnSpc>
                        <a:spcAft>
                          <a:spcPts val="0"/>
                        </a:spcAft>
                      </a:pPr>
                      <a:r>
                        <a:rPr lang="lt-LT" sz="1600" dirty="0">
                          <a:effectLst/>
                          <a:latin typeface="Calibri" panose="020F0502020204030204" pitchFamily="34" charset="0"/>
                          <a:cs typeface="Calibri" panose="020F0502020204030204" pitchFamily="34" charset="0"/>
                        </a:rPr>
                        <a:t>P04 teatras, P05 kinas, </a:t>
                      </a:r>
                    </a:p>
                    <a:p>
                      <a:pPr>
                        <a:lnSpc>
                          <a:spcPct val="100000"/>
                        </a:lnSpc>
                        <a:spcAft>
                          <a:spcPts val="0"/>
                        </a:spcAft>
                      </a:pPr>
                      <a:r>
                        <a:rPr lang="lt-LT" sz="1600" dirty="0">
                          <a:effectLst/>
                          <a:latin typeface="Calibri" panose="020F0502020204030204" pitchFamily="34" charset="0"/>
                          <a:cs typeface="Calibri" panose="020F0502020204030204" pitchFamily="34" charset="0"/>
                        </a:rPr>
                        <a:t>P07 medijų menas, </a:t>
                      </a:r>
                    </a:p>
                    <a:p>
                      <a:pPr>
                        <a:lnSpc>
                          <a:spcPct val="100000"/>
                        </a:lnSpc>
                        <a:spcAft>
                          <a:spcPts val="0"/>
                        </a:spcAft>
                      </a:pPr>
                      <a:r>
                        <a:rPr lang="lt-LT" sz="1600" dirty="0">
                          <a:effectLst/>
                          <a:latin typeface="Calibri" panose="020F0502020204030204" pitchFamily="34" charset="0"/>
                          <a:cs typeface="Calibri" panose="020F0502020204030204" pitchFamily="34" charset="0"/>
                        </a:rPr>
                        <a:t>P08 meno objektų restauravimas, </a:t>
                      </a:r>
                    </a:p>
                    <a:p>
                      <a:pPr>
                        <a:lnSpc>
                          <a:spcPct val="100000"/>
                        </a:lnSpc>
                        <a:spcAft>
                          <a:spcPts val="0"/>
                        </a:spcAft>
                      </a:pPr>
                      <a:r>
                        <a:rPr lang="lt-LT" sz="1600" dirty="0">
                          <a:effectLst/>
                          <a:latin typeface="Calibri" panose="020F0502020204030204" pitchFamily="34" charset="0"/>
                          <a:cs typeface="Calibri" panose="020F0502020204030204" pitchFamily="34" charset="0"/>
                        </a:rPr>
                        <a:t>P06 šokis, P03 muzika</a:t>
                      </a:r>
                      <a:endParaRPr lang="lt-LT" sz="16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gridSpan="6">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stojamasis egzaminas 1,0</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361929907"/>
                  </a:ext>
                </a:extLst>
              </a:tr>
              <a:tr h="540847">
                <a:tc>
                  <a:txBody>
                    <a:bodyPr/>
                    <a:lstStyle/>
                    <a:p>
                      <a:pPr>
                        <a:lnSpc>
                          <a:spcPct val="100000"/>
                        </a:lnSpc>
                        <a:spcAft>
                          <a:spcPts val="0"/>
                        </a:spcAft>
                      </a:pPr>
                      <a:r>
                        <a:rPr lang="lt-LT" sz="1600" dirty="0">
                          <a:effectLst/>
                          <a:latin typeface="Calibri" panose="020F0502020204030204" pitchFamily="34" charset="0"/>
                          <a:cs typeface="Calibri" panose="020F0502020204030204" pitchFamily="34" charset="0"/>
                        </a:rPr>
                        <a:t>P09 architektūra, </a:t>
                      </a:r>
                    </a:p>
                    <a:p>
                      <a:pPr>
                        <a:lnSpc>
                          <a:spcPct val="100000"/>
                        </a:lnSpc>
                        <a:spcAft>
                          <a:spcPts val="0"/>
                        </a:spcAft>
                      </a:pPr>
                      <a:r>
                        <a:rPr lang="lt-LT" sz="1600" dirty="0">
                          <a:effectLst/>
                          <a:latin typeface="Calibri" panose="020F0502020204030204" pitchFamily="34" charset="0"/>
                          <a:cs typeface="Calibri" panose="020F0502020204030204" pitchFamily="34" charset="0"/>
                        </a:rPr>
                        <a:t>P10 kraštovaizdžio architektūra</a:t>
                      </a:r>
                      <a:endParaRPr lang="lt-LT" sz="16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stojamasis egzaminas</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0,5</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a:effectLst/>
                          <a:latin typeface="Calibri" panose="020F0502020204030204" pitchFamily="34" charset="0"/>
                          <a:cs typeface="Calibri" panose="020F0502020204030204" pitchFamily="34" charset="0"/>
                        </a:rPr>
                        <a:t>matematika</a:t>
                      </a:r>
                      <a:endParaRPr lang="lt-LT" sz="1800" b="1">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0,2</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0,1</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0,2</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extLst>
                  <a:ext uri="{0D108BD9-81ED-4DB2-BD59-A6C34878D82A}">
                    <a16:rowId xmlns:a16="http://schemas.microsoft.com/office/drawing/2014/main" val="2002964086"/>
                  </a:ext>
                </a:extLst>
              </a:tr>
              <a:tr h="357462">
                <a:tc>
                  <a:txBody>
                    <a:bodyPr/>
                    <a:lstStyle/>
                    <a:p>
                      <a:pPr>
                        <a:lnSpc>
                          <a:spcPct val="100000"/>
                        </a:lnSpc>
                        <a:spcAft>
                          <a:spcPts val="0"/>
                        </a:spcAft>
                      </a:pPr>
                      <a:r>
                        <a:rPr lang="lt-LT" sz="1600" dirty="0">
                          <a:effectLst/>
                          <a:latin typeface="Calibri" panose="020F0502020204030204" pitchFamily="34" charset="0"/>
                          <a:cs typeface="Calibri" panose="020F0502020204030204" pitchFamily="34" charset="0"/>
                        </a:rPr>
                        <a:t>M01 pedagogika (meno dalyko)</a:t>
                      </a:r>
                      <a:endParaRPr lang="lt-LT" sz="16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gridSpan="3">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stojamasis egzaminas *</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hMerge="1">
                  <a:txBody>
                    <a:bodyPr/>
                    <a:lstStyle/>
                    <a:p>
                      <a:endParaRPr lang="lt-LT"/>
                    </a:p>
                  </a:txBody>
                  <a:tcPr/>
                </a:tc>
                <a:tc hMerge="1">
                  <a:txBody>
                    <a:bodyPr/>
                    <a:lstStyle/>
                    <a:p>
                      <a:endParaRPr lang="lt-LT"/>
                    </a:p>
                  </a:txBody>
                  <a:tcPr/>
                </a:tc>
                <a:tc>
                  <a:txBody>
                    <a:bodyPr/>
                    <a:lstStyle/>
                    <a:p>
                      <a:pPr algn="ctr">
                        <a:lnSpc>
                          <a:spcPct val="100000"/>
                        </a:lnSpc>
                        <a:spcAft>
                          <a:spcPts val="0"/>
                        </a:spcAft>
                      </a:pPr>
                      <a:r>
                        <a:rPr lang="lt-LT" sz="1800" b="1">
                          <a:effectLst/>
                          <a:latin typeface="Calibri" panose="020F0502020204030204" pitchFamily="34" charset="0"/>
                          <a:cs typeface="Calibri" panose="020F0502020204030204" pitchFamily="34" charset="0"/>
                        </a:rPr>
                        <a:t>0,7</a:t>
                      </a:r>
                      <a:endParaRPr lang="lt-LT" sz="1800" b="1">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0,1</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0,2</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extLst>
                  <a:ext uri="{0D108BD9-81ED-4DB2-BD59-A6C34878D82A}">
                    <a16:rowId xmlns:a16="http://schemas.microsoft.com/office/drawing/2014/main" val="735970971"/>
                  </a:ext>
                </a:extLst>
              </a:tr>
              <a:tr h="1545294">
                <a:tc>
                  <a:txBody>
                    <a:bodyPr/>
                    <a:lstStyle/>
                    <a:p>
                      <a:pPr>
                        <a:lnSpc>
                          <a:spcPct val="100000"/>
                        </a:lnSpc>
                        <a:spcAft>
                          <a:spcPts val="0"/>
                        </a:spcAft>
                      </a:pPr>
                      <a:r>
                        <a:rPr lang="lt-LT" sz="1600" dirty="0">
                          <a:effectLst/>
                          <a:latin typeface="Calibri" panose="020F0502020204030204" pitchFamily="34" charset="0"/>
                          <a:cs typeface="Calibri" panose="020F0502020204030204" pitchFamily="34" charset="0"/>
                        </a:rPr>
                        <a:t>I01 žemės ūkis, </a:t>
                      </a:r>
                    </a:p>
                    <a:p>
                      <a:pPr>
                        <a:lnSpc>
                          <a:spcPct val="100000"/>
                        </a:lnSpc>
                        <a:spcAft>
                          <a:spcPts val="0"/>
                        </a:spcAft>
                      </a:pPr>
                      <a:r>
                        <a:rPr lang="lt-LT" sz="1600" dirty="0">
                          <a:effectLst/>
                          <a:latin typeface="Calibri" panose="020F0502020204030204" pitchFamily="34" charset="0"/>
                          <a:cs typeface="Calibri" panose="020F0502020204030204" pitchFamily="34" charset="0"/>
                        </a:rPr>
                        <a:t>I02 agronomija, </a:t>
                      </a:r>
                    </a:p>
                    <a:p>
                      <a:pPr>
                        <a:lnSpc>
                          <a:spcPct val="100000"/>
                        </a:lnSpc>
                        <a:spcAft>
                          <a:spcPts val="0"/>
                        </a:spcAft>
                      </a:pPr>
                      <a:r>
                        <a:rPr lang="lt-LT" sz="1600" dirty="0">
                          <a:effectLst/>
                          <a:latin typeface="Calibri" panose="020F0502020204030204" pitchFamily="34" charset="0"/>
                          <a:cs typeface="Calibri" panose="020F0502020204030204" pitchFamily="34" charset="0"/>
                        </a:rPr>
                        <a:t>I03 miškininkystė, </a:t>
                      </a:r>
                    </a:p>
                    <a:p>
                      <a:pPr>
                        <a:lnSpc>
                          <a:spcPct val="100000"/>
                        </a:lnSpc>
                        <a:spcAft>
                          <a:spcPts val="0"/>
                        </a:spcAft>
                      </a:pPr>
                      <a:r>
                        <a:rPr lang="lt-LT" sz="1600" dirty="0">
                          <a:effectLst/>
                          <a:latin typeface="Calibri" panose="020F0502020204030204" pitchFamily="34" charset="0"/>
                          <a:cs typeface="Calibri" panose="020F0502020204030204" pitchFamily="34" charset="0"/>
                        </a:rPr>
                        <a:t>I04 gyvulininkystė, </a:t>
                      </a:r>
                    </a:p>
                    <a:p>
                      <a:pPr>
                        <a:lnSpc>
                          <a:spcPct val="100000"/>
                        </a:lnSpc>
                        <a:spcAft>
                          <a:spcPts val="0"/>
                        </a:spcAft>
                      </a:pPr>
                      <a:r>
                        <a:rPr lang="lt-LT" sz="1600" dirty="0">
                          <a:effectLst/>
                          <a:latin typeface="Calibri" panose="020F0502020204030204" pitchFamily="34" charset="0"/>
                          <a:cs typeface="Calibri" panose="020F0502020204030204" pitchFamily="34" charset="0"/>
                        </a:rPr>
                        <a:t>I05 žuvininkystė, </a:t>
                      </a:r>
                    </a:p>
                    <a:p>
                      <a:pPr>
                        <a:lnSpc>
                          <a:spcPct val="100000"/>
                        </a:lnSpc>
                        <a:spcAft>
                          <a:spcPts val="0"/>
                        </a:spcAft>
                      </a:pPr>
                      <a:r>
                        <a:rPr lang="lt-LT" sz="1600" dirty="0">
                          <a:effectLst/>
                          <a:latin typeface="Calibri" panose="020F0502020204030204" pitchFamily="34" charset="0"/>
                          <a:cs typeface="Calibri" panose="020F0502020204030204" pitchFamily="34" charset="0"/>
                        </a:rPr>
                        <a:t>I06 maisto studijos</a:t>
                      </a:r>
                      <a:endParaRPr lang="lt-LT" sz="16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nSpc>
                          <a:spcPct val="100000"/>
                        </a:lnSpc>
                        <a:spcAft>
                          <a:spcPts val="0"/>
                        </a:spcAft>
                      </a:pPr>
                      <a:r>
                        <a:rPr lang="lt-LT" sz="1800" b="1">
                          <a:effectLst/>
                          <a:latin typeface="Calibri" panose="020F0502020204030204" pitchFamily="34" charset="0"/>
                          <a:cs typeface="Calibri" panose="020F0502020204030204" pitchFamily="34" charset="0"/>
                        </a:rPr>
                        <a:t>biologija</a:t>
                      </a:r>
                      <a:endParaRPr lang="lt-LT" sz="1800" b="1">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0,4</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a:effectLst/>
                          <a:latin typeface="Calibri" panose="020F0502020204030204" pitchFamily="34" charset="0"/>
                          <a:cs typeface="Calibri" panose="020F0502020204030204" pitchFamily="34" charset="0"/>
                        </a:rPr>
                        <a:t>chemija arba matematika</a:t>
                      </a:r>
                      <a:endParaRPr lang="lt-LT" sz="1800" b="1">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0,1</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0,3</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tc>
                  <a:txBody>
                    <a:bodyPr/>
                    <a:lstStyle/>
                    <a:p>
                      <a:pPr algn="ctr">
                        <a:lnSpc>
                          <a:spcPct val="100000"/>
                        </a:lnSpc>
                        <a:spcAft>
                          <a:spcPts val="0"/>
                        </a:spcAft>
                      </a:pPr>
                      <a:r>
                        <a:rPr lang="lt-LT" sz="1800" b="1" dirty="0">
                          <a:effectLst/>
                          <a:latin typeface="Calibri" panose="020F0502020204030204" pitchFamily="34" charset="0"/>
                          <a:cs typeface="Calibri" panose="020F0502020204030204" pitchFamily="34" charset="0"/>
                        </a:rPr>
                        <a:t>0,2</a:t>
                      </a:r>
                      <a:endParaRPr lang="lt-L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7553" marR="67553" marT="0" marB="0" anchor="ctr"/>
                </a:tc>
                <a:extLst>
                  <a:ext uri="{0D108BD9-81ED-4DB2-BD59-A6C34878D82A}">
                    <a16:rowId xmlns:a16="http://schemas.microsoft.com/office/drawing/2014/main" val="2898393565"/>
                  </a:ext>
                </a:extLst>
              </a:tr>
            </a:tbl>
          </a:graphicData>
        </a:graphic>
      </p:graphicFrame>
      <p:sp>
        <p:nvSpPr>
          <p:cNvPr id="5" name="Rectangle 6">
            <a:extLst>
              <a:ext uri="{FF2B5EF4-FFF2-40B4-BE49-F238E27FC236}">
                <a16:creationId xmlns:a16="http://schemas.microsoft.com/office/drawing/2014/main" id="{37CE163E-CAF0-442E-B539-FE4179F0198D}"/>
              </a:ext>
            </a:extLst>
          </p:cNvPr>
          <p:cNvSpPr>
            <a:spLocks noChangeArrowheads="1"/>
          </p:cNvSpPr>
          <p:nvPr/>
        </p:nvSpPr>
        <p:spPr bwMode="auto">
          <a:xfrm>
            <a:off x="1887524" y="6122176"/>
            <a:ext cx="9024606" cy="307777"/>
          </a:xfrm>
          <a:prstGeom prst="rect">
            <a:avLst/>
          </a:prstGeom>
          <a:solidFill>
            <a:schemeClr val="bg1">
              <a:lumMod val="85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Vietoje šio egzamino įskaitomas ir atitinkamos meno studijų krypties P01–P10 stojamasis egzaminas</a:t>
            </a:r>
            <a:endParaRPr kumimoji="0" lang="lt-LT" altLang="lt-LT"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4739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5" name="Rounded Rectangle 2">
            <a:extLst>
              <a:ext uri="{FF2B5EF4-FFF2-40B4-BE49-F238E27FC236}">
                <a16:creationId xmlns:a16="http://schemas.microsoft.com/office/drawing/2014/main" id="{1903CBCB-9C41-4E48-A624-5B917B27237B}"/>
              </a:ext>
            </a:extLst>
          </p:cNvPr>
          <p:cNvSpPr/>
          <p:nvPr/>
        </p:nvSpPr>
        <p:spPr>
          <a:xfrm>
            <a:off x="2221542" y="450821"/>
            <a:ext cx="7974371" cy="2448272"/>
          </a:xfrm>
          <a:prstGeom prst="round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3600" b="1" dirty="0">
                <a:solidFill>
                  <a:schemeClr val="tx1"/>
                </a:solidFill>
                <a:latin typeface="Calibri" panose="020F0502020204030204" pitchFamily="34" charset="0"/>
                <a:cs typeface="Calibri" panose="020F0502020204030204" pitchFamily="34" charset="0"/>
              </a:rPr>
              <a:t>Geriausiai vidurinio ugdymo programą </a:t>
            </a:r>
            <a:r>
              <a:rPr lang="lt-LT" sz="3600" b="1" dirty="0">
                <a:solidFill>
                  <a:srgbClr val="FF0000"/>
                </a:solidFill>
                <a:latin typeface="Calibri" panose="020F0502020204030204" pitchFamily="34" charset="0"/>
                <a:cs typeface="Calibri" panose="020F0502020204030204" pitchFamily="34" charset="0"/>
              </a:rPr>
              <a:t>baigusiųjų eilės sudarymo </a:t>
            </a:r>
            <a:endParaRPr lang="en-GB" sz="3600" b="1" dirty="0">
              <a:solidFill>
                <a:srgbClr val="FF0000"/>
              </a:solidFill>
              <a:latin typeface="Calibri" panose="020F0502020204030204" pitchFamily="34" charset="0"/>
              <a:cs typeface="Calibri" panose="020F0502020204030204" pitchFamily="34" charset="0"/>
            </a:endParaRPr>
          </a:p>
          <a:p>
            <a:pPr algn="ctr"/>
            <a:r>
              <a:rPr lang="lt-LT" sz="3600" b="1" dirty="0">
                <a:solidFill>
                  <a:schemeClr val="tx1"/>
                </a:solidFill>
                <a:latin typeface="Calibri" panose="020F0502020204030204" pitchFamily="34" charset="0"/>
                <a:cs typeface="Calibri" panose="020F0502020204030204" pitchFamily="34" charset="0"/>
              </a:rPr>
              <a:t>2020 metais tvarkos aprašas </a:t>
            </a:r>
            <a:r>
              <a:rPr lang="lt-LT" sz="3600" b="1" i="1" dirty="0">
                <a:solidFill>
                  <a:schemeClr val="tx1"/>
                </a:solidFill>
                <a:latin typeface="Calibri" panose="020F0502020204030204" pitchFamily="34" charset="0"/>
                <a:cs typeface="Calibri" panose="020F0502020204030204" pitchFamily="34" charset="0"/>
              </a:rPr>
              <a:t>(pretenduojant į VF vietas)</a:t>
            </a:r>
            <a:endParaRPr lang="lt-LT" sz="3600" i="1"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2DE59CC-84A3-4397-9843-E40B733F83E2}"/>
              </a:ext>
            </a:extLst>
          </p:cNvPr>
          <p:cNvSpPr/>
          <p:nvPr/>
        </p:nvSpPr>
        <p:spPr>
          <a:xfrm>
            <a:off x="3810000" y="3059668"/>
            <a:ext cx="4572000" cy="369332"/>
          </a:xfrm>
          <a:prstGeom prst="rect">
            <a:avLst/>
          </a:prstGeom>
        </p:spPr>
        <p:txBody>
          <a:bodyPr>
            <a:spAutoFit/>
          </a:bodyPr>
          <a:lstStyle/>
          <a:p>
            <a:pPr algn="ctr"/>
            <a:r>
              <a:rPr lang="lt-LT" b="1" dirty="0"/>
              <a:t>PASKELBTA 2019</a:t>
            </a:r>
            <a:r>
              <a:rPr lang="en-US" b="1" dirty="0"/>
              <a:t> </a:t>
            </a:r>
            <a:r>
              <a:rPr lang="lt-LT" b="1" dirty="0"/>
              <a:t>m.</a:t>
            </a:r>
            <a:r>
              <a:rPr lang="en-US" b="1" dirty="0"/>
              <a:t> </a:t>
            </a:r>
            <a:r>
              <a:rPr lang="lt-LT" b="1" dirty="0"/>
              <a:t>gruodžio </a:t>
            </a:r>
            <a:r>
              <a:rPr lang="lt-LT" b="1" dirty="0">
                <a:solidFill>
                  <a:srgbClr val="FF0000"/>
                </a:solidFill>
              </a:rPr>
              <a:t>?</a:t>
            </a:r>
            <a:r>
              <a:rPr lang="lt-LT" b="1" dirty="0"/>
              <a:t> d.</a:t>
            </a:r>
          </a:p>
        </p:txBody>
      </p:sp>
      <p:sp>
        <p:nvSpPr>
          <p:cNvPr id="6" name="Rectangle 5">
            <a:extLst>
              <a:ext uri="{FF2B5EF4-FFF2-40B4-BE49-F238E27FC236}">
                <a16:creationId xmlns:a16="http://schemas.microsoft.com/office/drawing/2014/main" id="{0ABFDC28-2FC0-45C1-A6AE-2BCAA7227222}"/>
              </a:ext>
            </a:extLst>
          </p:cNvPr>
          <p:cNvSpPr/>
          <p:nvPr/>
        </p:nvSpPr>
        <p:spPr>
          <a:xfrm>
            <a:off x="3922727" y="5731909"/>
            <a:ext cx="4572000" cy="369332"/>
          </a:xfrm>
          <a:prstGeom prst="rect">
            <a:avLst/>
          </a:prstGeom>
        </p:spPr>
        <p:txBody>
          <a:bodyPr>
            <a:spAutoFit/>
          </a:bodyPr>
          <a:lstStyle/>
          <a:p>
            <a:pPr algn="ctr"/>
            <a:r>
              <a:rPr lang="lt-LT" b="1" dirty="0"/>
              <a:t>PASKELBTA 2019</a:t>
            </a:r>
            <a:r>
              <a:rPr lang="en-US" b="1" dirty="0"/>
              <a:t> </a:t>
            </a:r>
            <a:r>
              <a:rPr lang="lt-LT" b="1" dirty="0"/>
              <a:t>m.</a:t>
            </a:r>
            <a:r>
              <a:rPr lang="en-US" b="1" dirty="0"/>
              <a:t> </a:t>
            </a:r>
            <a:r>
              <a:rPr lang="lt-LT" b="1" dirty="0"/>
              <a:t>gruodžio 1 d.</a:t>
            </a:r>
          </a:p>
        </p:txBody>
      </p:sp>
      <p:sp>
        <p:nvSpPr>
          <p:cNvPr id="7" name="Rounded Rectangle 2">
            <a:extLst>
              <a:ext uri="{FF2B5EF4-FFF2-40B4-BE49-F238E27FC236}">
                <a16:creationId xmlns:a16="http://schemas.microsoft.com/office/drawing/2014/main" id="{2C9D2D1D-EC5B-4C31-8E88-05FDBA04152D}"/>
              </a:ext>
            </a:extLst>
          </p:cNvPr>
          <p:cNvSpPr/>
          <p:nvPr/>
        </p:nvSpPr>
        <p:spPr>
          <a:xfrm>
            <a:off x="2221542" y="3958908"/>
            <a:ext cx="7974371" cy="1548246"/>
          </a:xfrm>
          <a:prstGeom prst="round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3600" b="1" i="1" dirty="0">
                <a:solidFill>
                  <a:schemeClr val="tx1"/>
                </a:solidFill>
                <a:latin typeface="Calibri" panose="020F0502020204030204" pitchFamily="34" charset="0"/>
                <a:cs typeface="Calibri" panose="020F0502020204030204" pitchFamily="34" charset="0"/>
              </a:rPr>
              <a:t>Studentų priėmimo taisyklės į aukštąsias mokyklas 2020 m.</a:t>
            </a:r>
            <a:endParaRPr lang="lt-LT" sz="36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89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ectangle 3">
            <a:extLst>
              <a:ext uri="{FF2B5EF4-FFF2-40B4-BE49-F238E27FC236}">
                <a16:creationId xmlns:a16="http://schemas.microsoft.com/office/drawing/2014/main" id="{179B8B99-CCF3-46D9-8249-3E5DA2AE97F0}"/>
              </a:ext>
            </a:extLst>
          </p:cNvPr>
          <p:cNvSpPr/>
          <p:nvPr/>
        </p:nvSpPr>
        <p:spPr>
          <a:xfrm>
            <a:off x="2015096" y="1496454"/>
            <a:ext cx="8424936" cy="1384995"/>
          </a:xfrm>
          <a:prstGeom prst="rect">
            <a:avLst/>
          </a:prstGeom>
        </p:spPr>
        <p:txBody>
          <a:bodyPr wrap="square">
            <a:spAutoFit/>
          </a:bodyPr>
          <a:lstStyle/>
          <a:p>
            <a:r>
              <a:rPr lang="lt-LT" sz="2800" dirty="0"/>
              <a:t>Valstybinių brandos egzaminų vertinimo skalės 16 –100 balų įvertinimai perskaičiuojami į konkursinio balo skaičiavimo skalės 4,0 – 10,0 įvertinimus pagal formulę:</a:t>
            </a:r>
          </a:p>
        </p:txBody>
      </p:sp>
      <p:sp>
        <p:nvSpPr>
          <p:cNvPr id="5" name="Rectangle 4">
            <a:extLst>
              <a:ext uri="{FF2B5EF4-FFF2-40B4-BE49-F238E27FC236}">
                <a16:creationId xmlns:a16="http://schemas.microsoft.com/office/drawing/2014/main" id="{436FDD4C-037B-4E2B-A9BF-81594F7C9B2F}"/>
              </a:ext>
            </a:extLst>
          </p:cNvPr>
          <p:cNvSpPr/>
          <p:nvPr/>
        </p:nvSpPr>
        <p:spPr>
          <a:xfrm>
            <a:off x="2339132" y="56294"/>
            <a:ext cx="7848872" cy="1200329"/>
          </a:xfrm>
          <a:prstGeom prst="rect">
            <a:avLst/>
          </a:prstGeom>
        </p:spPr>
        <p:txBody>
          <a:bodyPr wrap="square">
            <a:spAutoFit/>
          </a:bodyPr>
          <a:lstStyle/>
          <a:p>
            <a:pPr algn="ctr"/>
            <a:r>
              <a:rPr lang="lt-LT" sz="3600" b="1" dirty="0">
                <a:solidFill>
                  <a:schemeClr val="tx2">
                    <a:lumMod val="75000"/>
                  </a:schemeClr>
                </a:solidFill>
              </a:rPr>
              <a:t>Valstybinių brandos egzaminų perskaičiavimas </a:t>
            </a:r>
          </a:p>
        </p:txBody>
      </p:sp>
      <p:sp>
        <p:nvSpPr>
          <p:cNvPr id="6" name="Rectangle 5">
            <a:extLst>
              <a:ext uri="{FF2B5EF4-FFF2-40B4-BE49-F238E27FC236}">
                <a16:creationId xmlns:a16="http://schemas.microsoft.com/office/drawing/2014/main" id="{DAC270E3-83A2-4620-8390-F49EF22D412D}"/>
              </a:ext>
            </a:extLst>
          </p:cNvPr>
          <p:cNvSpPr/>
          <p:nvPr/>
        </p:nvSpPr>
        <p:spPr>
          <a:xfrm>
            <a:off x="1676043" y="3230699"/>
            <a:ext cx="8595623" cy="707886"/>
          </a:xfrm>
          <a:prstGeom prst="rect">
            <a:avLst/>
          </a:prstGeom>
        </p:spPr>
        <p:txBody>
          <a:bodyPr wrap="none">
            <a:spAutoFit/>
          </a:bodyPr>
          <a:lstStyle/>
          <a:p>
            <a:r>
              <a:rPr lang="lt-LT" sz="4000" b="1" dirty="0">
                <a:solidFill>
                  <a:srgbClr val="C00000"/>
                </a:solidFill>
              </a:rPr>
              <a:t>VK </a:t>
            </a:r>
            <a:r>
              <a:rPr lang="lt-LT" b="1" dirty="0">
                <a:solidFill>
                  <a:srgbClr val="C00000"/>
                </a:solidFill>
              </a:rPr>
              <a:t>(4,0-10,0) </a:t>
            </a:r>
            <a:r>
              <a:rPr lang="lt-LT" sz="4000" b="1" dirty="0">
                <a:solidFill>
                  <a:srgbClr val="C00000"/>
                </a:solidFill>
              </a:rPr>
              <a:t>= 4,0 + (VBE </a:t>
            </a:r>
            <a:r>
              <a:rPr lang="lt-LT" b="1" dirty="0">
                <a:solidFill>
                  <a:srgbClr val="C00000"/>
                </a:solidFill>
              </a:rPr>
              <a:t>(16-100)</a:t>
            </a:r>
            <a:r>
              <a:rPr lang="lt-LT" sz="3200" b="1" dirty="0">
                <a:solidFill>
                  <a:srgbClr val="C00000"/>
                </a:solidFill>
              </a:rPr>
              <a:t> </a:t>
            </a:r>
            <a:r>
              <a:rPr lang="lt-LT" sz="4000" b="1" dirty="0">
                <a:solidFill>
                  <a:srgbClr val="C00000"/>
                </a:solidFill>
              </a:rPr>
              <a:t>- 16 ) * 0,07143</a:t>
            </a:r>
            <a:endParaRPr lang="lt-LT" sz="4000" dirty="0">
              <a:solidFill>
                <a:srgbClr val="C00000"/>
              </a:solidFill>
            </a:endParaRPr>
          </a:p>
        </p:txBody>
      </p:sp>
      <p:sp>
        <p:nvSpPr>
          <p:cNvPr id="7" name="Rectangle 6">
            <a:extLst>
              <a:ext uri="{FF2B5EF4-FFF2-40B4-BE49-F238E27FC236}">
                <a16:creationId xmlns:a16="http://schemas.microsoft.com/office/drawing/2014/main" id="{479C0E04-88A8-40AA-82A9-83C783B32517}"/>
              </a:ext>
            </a:extLst>
          </p:cNvPr>
          <p:cNvSpPr/>
          <p:nvPr/>
        </p:nvSpPr>
        <p:spPr>
          <a:xfrm>
            <a:off x="2087104" y="4330606"/>
            <a:ext cx="8739639" cy="1200329"/>
          </a:xfrm>
          <a:prstGeom prst="rect">
            <a:avLst/>
          </a:prstGeom>
        </p:spPr>
        <p:txBody>
          <a:bodyPr wrap="square">
            <a:spAutoFit/>
          </a:bodyPr>
          <a:lstStyle/>
          <a:p>
            <a:r>
              <a:rPr lang="lt-LT" sz="2800" dirty="0"/>
              <a:t>čia </a:t>
            </a:r>
            <a:r>
              <a:rPr lang="lt-LT" sz="3600" b="1" dirty="0"/>
              <a:t>VBE </a:t>
            </a:r>
            <a:r>
              <a:rPr lang="lt-LT" sz="1600" b="1" dirty="0"/>
              <a:t>(16-100)   </a:t>
            </a:r>
            <a:r>
              <a:rPr lang="lt-LT" sz="2800" dirty="0"/>
              <a:t>yra VBE įvertinimas 16–100 balų skalėje,</a:t>
            </a:r>
          </a:p>
          <a:p>
            <a:r>
              <a:rPr lang="lt-LT" sz="2800" dirty="0"/>
              <a:t> </a:t>
            </a:r>
            <a:r>
              <a:rPr lang="lt-LT" sz="3600" b="1" dirty="0"/>
              <a:t>VK </a:t>
            </a:r>
            <a:r>
              <a:rPr lang="lt-LT" sz="1600" b="1" dirty="0"/>
              <a:t>(4,0-10,0) </a:t>
            </a:r>
            <a:r>
              <a:rPr lang="lt-LT" b="1" dirty="0"/>
              <a:t> </a:t>
            </a:r>
            <a:r>
              <a:rPr lang="lt-LT" sz="2800" dirty="0"/>
              <a:t>– VBE įvertinimas 4,0–10,0 skalėje.</a:t>
            </a:r>
          </a:p>
        </p:txBody>
      </p:sp>
    </p:spTree>
    <p:extLst>
      <p:ext uri="{BB962C8B-B14F-4D97-AF65-F5344CB8AC3E}">
        <p14:creationId xmlns:p14="http://schemas.microsoft.com/office/powerpoint/2010/main" val="410153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9782AE3-4B1B-48F2-AEC3-B5959471774D}"/>
              </a:ext>
            </a:extLst>
          </p:cNvPr>
          <p:cNvSpPr/>
          <p:nvPr/>
        </p:nvSpPr>
        <p:spPr>
          <a:xfrm>
            <a:off x="2675620" y="830761"/>
            <a:ext cx="6840760" cy="4392488"/>
          </a:xfrm>
          <a:prstGeom prst="roundRect">
            <a:avLst/>
          </a:prstGeom>
          <a:solidFill>
            <a:srgbClr val="C00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Calibri" panose="020F0502020204030204" pitchFamily="34" charset="0"/>
                <a:cs typeface="Calibri" panose="020F0502020204030204" pitchFamily="34" charset="0"/>
              </a:rPr>
              <a:t>MINIMAL</a:t>
            </a:r>
            <a:r>
              <a:rPr lang="lt-LT" sz="4800" b="1" dirty="0">
                <a:solidFill>
                  <a:schemeClr val="bg1"/>
                </a:solidFill>
                <a:latin typeface="Calibri" panose="020F0502020204030204" pitchFamily="34" charset="0"/>
                <a:cs typeface="Calibri" panose="020F0502020204030204" pitchFamily="34" charset="0"/>
              </a:rPr>
              <a:t>ŪS</a:t>
            </a:r>
          </a:p>
          <a:p>
            <a:pPr algn="ctr"/>
            <a:r>
              <a:rPr lang="lt-LT" sz="4800" b="1" dirty="0">
                <a:solidFill>
                  <a:schemeClr val="bg1"/>
                </a:solidFill>
                <a:latin typeface="Calibri" panose="020F0502020204030204" pitchFamily="34" charset="0"/>
                <a:cs typeface="Calibri" panose="020F0502020204030204" pitchFamily="34" charset="0"/>
              </a:rPr>
              <a:t>REIKALAVIMAI</a:t>
            </a:r>
          </a:p>
          <a:p>
            <a:pPr algn="ctr"/>
            <a:r>
              <a:rPr lang="lt-LT" sz="4800" b="1" dirty="0">
                <a:solidFill>
                  <a:schemeClr val="bg1"/>
                </a:solidFill>
                <a:latin typeface="Calibri" panose="020F0502020204030204" pitchFamily="34" charset="0"/>
                <a:cs typeface="Calibri" panose="020F0502020204030204" pitchFamily="34" charset="0"/>
              </a:rPr>
              <a:t>2020-21 metais </a:t>
            </a:r>
            <a:r>
              <a:rPr lang="lt-LT" sz="3600" b="1" dirty="0">
                <a:solidFill>
                  <a:schemeClr val="bg1"/>
                </a:solidFill>
                <a:latin typeface="Calibri" panose="020F0502020204030204" pitchFamily="34" charset="0"/>
                <a:cs typeface="Calibri" panose="020F0502020204030204" pitchFamily="34" charset="0"/>
              </a:rPr>
              <a:t>pretenduojantiems į </a:t>
            </a:r>
          </a:p>
          <a:p>
            <a:pPr algn="ctr"/>
            <a:r>
              <a:rPr lang="lt-LT" sz="3600" b="1" dirty="0">
                <a:solidFill>
                  <a:schemeClr val="bg1"/>
                </a:solidFill>
                <a:latin typeface="Calibri" panose="020F0502020204030204" pitchFamily="34" charset="0"/>
                <a:cs typeface="Calibri" panose="020F0502020204030204" pitchFamily="34" charset="0"/>
              </a:rPr>
              <a:t>aukštąsias mokyklas</a:t>
            </a:r>
          </a:p>
        </p:txBody>
      </p:sp>
      <p:sp>
        <p:nvSpPr>
          <p:cNvPr id="4" name="Rectangle 3">
            <a:extLst>
              <a:ext uri="{FF2B5EF4-FFF2-40B4-BE49-F238E27FC236}">
                <a16:creationId xmlns:a16="http://schemas.microsoft.com/office/drawing/2014/main" id="{E7E9A0E3-A847-4EAE-BA8E-FDF36E99DFB0}"/>
              </a:ext>
            </a:extLst>
          </p:cNvPr>
          <p:cNvSpPr/>
          <p:nvPr/>
        </p:nvSpPr>
        <p:spPr>
          <a:xfrm>
            <a:off x="2216967" y="5306369"/>
            <a:ext cx="8208912" cy="1200329"/>
          </a:xfrm>
          <a:prstGeom prst="rect">
            <a:avLst/>
          </a:prstGeom>
          <a:solidFill>
            <a:schemeClr val="bg1">
              <a:lumMod val="85000"/>
            </a:schemeClr>
          </a:solidFill>
        </p:spPr>
        <p:txBody>
          <a:bodyPr wrap="square">
            <a:spAutoFit/>
          </a:bodyPr>
          <a:lstStyle/>
          <a:p>
            <a:pPr algn="ctr"/>
            <a:r>
              <a:rPr lang="lt-LT" b="1" dirty="0">
                <a:latin typeface="Calibri" panose="020F0502020204030204" pitchFamily="34" charset="0"/>
                <a:cs typeface="Calibri" panose="020F0502020204030204" pitchFamily="34" charset="0"/>
              </a:rPr>
              <a:t>Lietuvos Respublikos švietimo ir mokslo ministro 2017 m. </a:t>
            </a:r>
            <a:r>
              <a:rPr lang="nn-NO" b="1" dirty="0">
                <a:latin typeface="Calibri" panose="020F0502020204030204" pitchFamily="34" charset="0"/>
                <a:cs typeface="Calibri" panose="020F0502020204030204" pitchFamily="34" charset="0"/>
              </a:rPr>
              <a:t>rugpjūčio 30 d. Nr. V-661</a:t>
            </a:r>
            <a:r>
              <a:rPr lang="lt-LT" b="1" dirty="0">
                <a:latin typeface="Calibri" panose="020F0502020204030204" pitchFamily="34" charset="0"/>
                <a:cs typeface="Calibri" panose="020F0502020204030204" pitchFamily="34" charset="0"/>
              </a:rPr>
              <a:t> „DĖL ASMENŲ, PRETENDUOJANČIŲ NUO 2019 METŲ Į AUKŠTŲJŲ MOKYKLŲ PIRMOSIOS PAKOPOS IR VIENTISŲJŲ STUDIJŲ VIETAS, MOKYMOSI REZULTATŲ MINIMALIŲ RODIKLIŲ PATVIRTINIMO“.</a:t>
            </a:r>
          </a:p>
        </p:txBody>
      </p:sp>
      <p:pic>
        <p:nvPicPr>
          <p:cNvPr id="5" name="Picture 7" descr="MRU_be uzraso">
            <a:extLst>
              <a:ext uri="{FF2B5EF4-FFF2-40B4-BE49-F238E27FC236}">
                <a16:creationId xmlns:a16="http://schemas.microsoft.com/office/drawing/2014/main" id="{80C85572-998C-49E6-8268-1981A6B41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BBA619D-31F7-4C9F-84EA-A92BA117408F}"/>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Tree>
    <p:extLst>
      <p:ext uri="{BB962C8B-B14F-4D97-AF65-F5344CB8AC3E}">
        <p14:creationId xmlns:p14="http://schemas.microsoft.com/office/powerpoint/2010/main" val="229364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Text Box 7">
            <a:extLst>
              <a:ext uri="{FF2B5EF4-FFF2-40B4-BE49-F238E27FC236}">
                <a16:creationId xmlns:a16="http://schemas.microsoft.com/office/drawing/2014/main" id="{500C53A1-0EAC-441D-BA74-F1DD3116B6CB}"/>
              </a:ext>
            </a:extLst>
          </p:cNvPr>
          <p:cNvSpPr txBox="1">
            <a:spLocks noChangeArrowheads="1"/>
          </p:cNvSpPr>
          <p:nvPr/>
        </p:nvSpPr>
        <p:spPr bwMode="auto">
          <a:xfrm>
            <a:off x="3561048" y="4511847"/>
            <a:ext cx="58464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dirty="0">
                <a:solidFill>
                  <a:srgbClr val="C00000"/>
                </a:solidFill>
                <a:latin typeface="Calibri" pitchFamily="34" charset="0"/>
                <a:ea typeface="Calibri" pitchFamily="34" charset="0"/>
                <a:cs typeface="Calibri" pitchFamily="34" charset="0"/>
              </a:rPr>
              <a:t>KB=</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1+</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2+</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3+</a:t>
            </a:r>
            <a:r>
              <a:rPr lang="lt-LT" sz="4800" b="1" dirty="0">
                <a:solidFill>
                  <a:srgbClr val="C00000"/>
                </a:solidFill>
                <a:latin typeface="Calibri" pitchFamily="34" charset="0"/>
                <a:ea typeface="Calibri" pitchFamily="34" charset="0"/>
                <a:cs typeface="Calibri" pitchFamily="34" charset="0"/>
              </a:rPr>
              <a:t>D4+PB</a:t>
            </a:r>
            <a:endParaRPr lang="en-US" sz="4800" b="1" dirty="0">
              <a:solidFill>
                <a:srgbClr val="C00000"/>
              </a:solidFill>
              <a:latin typeface="Calibri" pitchFamily="34" charset="0"/>
              <a:ea typeface="Calibri" pitchFamily="34" charset="0"/>
              <a:cs typeface="Calibri" pitchFamily="34" charset="0"/>
            </a:endParaRPr>
          </a:p>
        </p:txBody>
      </p:sp>
      <p:sp>
        <p:nvSpPr>
          <p:cNvPr id="5" name="Rectangle 8">
            <a:extLst>
              <a:ext uri="{FF2B5EF4-FFF2-40B4-BE49-F238E27FC236}">
                <a16:creationId xmlns:a16="http://schemas.microsoft.com/office/drawing/2014/main" id="{EB851E0B-7957-4B2E-8BE8-948EA8981B0F}"/>
              </a:ext>
            </a:extLst>
          </p:cNvPr>
          <p:cNvSpPr>
            <a:spLocks noChangeArrowheads="1"/>
          </p:cNvSpPr>
          <p:nvPr/>
        </p:nvSpPr>
        <p:spPr bwMode="auto">
          <a:xfrm>
            <a:off x="3326047" y="836712"/>
            <a:ext cx="31582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EK1</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0,4</a:t>
            </a:r>
          </a:p>
        </p:txBody>
      </p:sp>
      <p:sp>
        <p:nvSpPr>
          <p:cNvPr id="6" name="Rectangle 9">
            <a:extLst>
              <a:ext uri="{FF2B5EF4-FFF2-40B4-BE49-F238E27FC236}">
                <a16:creationId xmlns:a16="http://schemas.microsoft.com/office/drawing/2014/main" id="{8C334283-B3D5-4D1B-B4A3-2321F0B85D47}"/>
              </a:ext>
            </a:extLst>
          </p:cNvPr>
          <p:cNvSpPr>
            <a:spLocks noChangeArrowheads="1"/>
          </p:cNvSpPr>
          <p:nvPr/>
        </p:nvSpPr>
        <p:spPr bwMode="auto">
          <a:xfrm>
            <a:off x="3346635" y="2477642"/>
            <a:ext cx="61157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(EK3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MK3)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7" name="Rectangle 10">
            <a:extLst>
              <a:ext uri="{FF2B5EF4-FFF2-40B4-BE49-F238E27FC236}">
                <a16:creationId xmlns:a16="http://schemas.microsoft.com/office/drawing/2014/main" id="{B357A718-3792-4A1F-B99B-49DCE8BBA42E}"/>
              </a:ext>
            </a:extLst>
          </p:cNvPr>
          <p:cNvSpPr>
            <a:spLocks noChangeArrowheads="1"/>
          </p:cNvSpPr>
          <p:nvPr/>
        </p:nvSpPr>
        <p:spPr bwMode="auto">
          <a:xfrm>
            <a:off x="3324042" y="3389412"/>
            <a:ext cx="61157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(EK4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8" name="Rectangle 8">
            <a:extLst>
              <a:ext uri="{FF2B5EF4-FFF2-40B4-BE49-F238E27FC236}">
                <a16:creationId xmlns:a16="http://schemas.microsoft.com/office/drawing/2014/main" id="{5BA8B666-C7D9-48E3-A702-E6867FF38B2E}"/>
              </a:ext>
            </a:extLst>
          </p:cNvPr>
          <p:cNvSpPr>
            <a:spLocks noChangeArrowheads="1"/>
          </p:cNvSpPr>
          <p:nvPr/>
        </p:nvSpPr>
        <p:spPr bwMode="auto">
          <a:xfrm>
            <a:off x="3329495" y="1650142"/>
            <a:ext cx="6359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D2</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(EK2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MK2)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Tree>
    <p:extLst>
      <p:ext uri="{BB962C8B-B14F-4D97-AF65-F5344CB8AC3E}">
        <p14:creationId xmlns:p14="http://schemas.microsoft.com/office/powerpoint/2010/main" val="1382737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Slide Number Placeholder 4">
            <a:extLst>
              <a:ext uri="{FF2B5EF4-FFF2-40B4-BE49-F238E27FC236}">
                <a16:creationId xmlns:a16="http://schemas.microsoft.com/office/drawing/2014/main" id="{0D0E0D25-0275-4369-99E0-EE379E9F1F21}"/>
              </a:ext>
            </a:extLst>
          </p:cNvPr>
          <p:cNvSpPr txBox="1">
            <a:spLocks/>
          </p:cNvSpPr>
          <p:nvPr/>
        </p:nvSpPr>
        <p:spPr>
          <a:xfrm>
            <a:off x="2643809" y="62679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F254AB9-5134-4541-B10A-90BF04CFA486}" type="slidenum">
              <a:rPr lang="en-US" altLang="lt-LT" smtClean="0"/>
              <a:pPr>
                <a:defRPr/>
              </a:pPr>
              <a:t>21</a:t>
            </a:fld>
            <a:endParaRPr lang="en-US" altLang="lt-LT"/>
          </a:p>
        </p:txBody>
      </p:sp>
      <p:sp>
        <p:nvSpPr>
          <p:cNvPr id="5" name="Rectangle 3">
            <a:extLst>
              <a:ext uri="{FF2B5EF4-FFF2-40B4-BE49-F238E27FC236}">
                <a16:creationId xmlns:a16="http://schemas.microsoft.com/office/drawing/2014/main" id="{BFFAE3FF-1AB8-4928-8947-53DE2CE08F96}"/>
              </a:ext>
            </a:extLst>
          </p:cNvPr>
          <p:cNvSpPr txBox="1">
            <a:spLocks noChangeArrowheads="1"/>
          </p:cNvSpPr>
          <p:nvPr/>
        </p:nvSpPr>
        <p:spPr>
          <a:xfrm>
            <a:off x="2643809" y="598345"/>
            <a:ext cx="8187782" cy="290864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defRPr/>
            </a:pPr>
            <a:r>
              <a:rPr lang="lt-LT" sz="2400" dirty="0"/>
              <a:t>perskaičiuojami į </a:t>
            </a:r>
            <a:r>
              <a:rPr lang="lt-LT" sz="2400" dirty="0" err="1"/>
              <a:t>kriterinę</a:t>
            </a:r>
            <a:r>
              <a:rPr lang="lt-LT" sz="2400" dirty="0"/>
              <a:t> 4,0–10,0 balų vertinimo skalę, tiesiškai suderintą su galiojančia valstybinių brandos egzaminų vertinimo skale 16–100.</a:t>
            </a:r>
            <a:endParaRPr lang="lt-LT" sz="2400" dirty="0">
              <a:cs typeface="Calibri" pitchFamily="34" charset="0"/>
            </a:endParaRPr>
          </a:p>
          <a:p>
            <a:pPr>
              <a:lnSpc>
                <a:spcPct val="90000"/>
              </a:lnSpc>
              <a:defRPr/>
            </a:pPr>
            <a:r>
              <a:rPr lang="lt-LT" sz="2400" dirty="0">
                <a:latin typeface="Calibri" pitchFamily="34" charset="0"/>
                <a:cs typeface="Calibri" pitchFamily="34" charset="0"/>
              </a:rPr>
              <a:t>Stojant į </a:t>
            </a:r>
            <a:r>
              <a:rPr lang="lt-LT" sz="2400" b="1" dirty="0">
                <a:latin typeface="Calibri" pitchFamily="34" charset="0"/>
                <a:cs typeface="Calibri" pitchFamily="34" charset="0"/>
              </a:rPr>
              <a:t>universitetinių studijų </a:t>
            </a:r>
            <a:r>
              <a:rPr lang="lt-LT" sz="2400" dirty="0">
                <a:latin typeface="Calibri" pitchFamily="34" charset="0"/>
                <a:cs typeface="Calibri" pitchFamily="34" charset="0"/>
              </a:rPr>
              <a:t>programas perskaičiuojami tik </a:t>
            </a:r>
            <a:r>
              <a:rPr lang="lt-LT" sz="2400" b="1" dirty="0">
                <a:solidFill>
                  <a:srgbClr val="FF0000"/>
                </a:solidFill>
                <a:latin typeface="Calibri" pitchFamily="34" charset="0"/>
                <a:cs typeface="Calibri" pitchFamily="34" charset="0"/>
              </a:rPr>
              <a:t>A</a:t>
            </a:r>
            <a:r>
              <a:rPr lang="lt-LT" sz="2400" dirty="0">
                <a:latin typeface="Calibri" pitchFamily="34" charset="0"/>
                <a:cs typeface="Calibri" pitchFamily="34" charset="0"/>
              </a:rPr>
              <a:t> (užsienio kalbos B1 ir B2) kurso dalykų metiniai pažymiai.</a:t>
            </a:r>
          </a:p>
          <a:p>
            <a:pPr>
              <a:lnSpc>
                <a:spcPct val="90000"/>
              </a:lnSpc>
              <a:defRPr/>
            </a:pPr>
            <a:r>
              <a:rPr lang="lt-LT" sz="2400" dirty="0">
                <a:latin typeface="Calibri" pitchFamily="34" charset="0"/>
                <a:cs typeface="Calibri" pitchFamily="34" charset="0"/>
              </a:rPr>
              <a:t> Stojant į </a:t>
            </a:r>
            <a:r>
              <a:rPr lang="lt-LT" sz="2400" b="1" dirty="0">
                <a:latin typeface="Calibri" pitchFamily="34" charset="0"/>
                <a:cs typeface="Calibri" pitchFamily="34" charset="0"/>
              </a:rPr>
              <a:t>koleginių studijų </a:t>
            </a:r>
            <a:r>
              <a:rPr lang="lt-LT" sz="2400" dirty="0">
                <a:latin typeface="Calibri" pitchFamily="34" charset="0"/>
                <a:cs typeface="Calibri" pitchFamily="34" charset="0"/>
              </a:rPr>
              <a:t>programas perskaičiuojami ir </a:t>
            </a:r>
            <a:r>
              <a:rPr lang="lt-LT" sz="2400" b="1" dirty="0">
                <a:solidFill>
                  <a:srgbClr val="FF0000"/>
                </a:solidFill>
                <a:latin typeface="Calibri" pitchFamily="34" charset="0"/>
                <a:cs typeface="Calibri" pitchFamily="34" charset="0"/>
              </a:rPr>
              <a:t>B</a:t>
            </a:r>
            <a:r>
              <a:rPr lang="lt-LT" sz="2400" b="1" dirty="0">
                <a:latin typeface="Calibri" pitchFamily="34" charset="0"/>
                <a:cs typeface="Calibri" pitchFamily="34" charset="0"/>
              </a:rPr>
              <a:t> </a:t>
            </a:r>
            <a:r>
              <a:rPr lang="lt-LT" sz="2400" dirty="0">
                <a:latin typeface="Calibri" pitchFamily="34" charset="0"/>
                <a:cs typeface="Calibri" pitchFamily="34" charset="0"/>
              </a:rPr>
              <a:t>(užsienio kalbos A1 ir A2) kurso dalykų metiniai pažymiai. </a:t>
            </a:r>
          </a:p>
        </p:txBody>
      </p:sp>
      <p:sp>
        <p:nvSpPr>
          <p:cNvPr id="6" name="Rectangle 2">
            <a:extLst>
              <a:ext uri="{FF2B5EF4-FFF2-40B4-BE49-F238E27FC236}">
                <a16:creationId xmlns:a16="http://schemas.microsoft.com/office/drawing/2014/main" id="{058CF8EA-B3A0-4B5F-8FE5-EEBBBA08E16E}"/>
              </a:ext>
            </a:extLst>
          </p:cNvPr>
          <p:cNvSpPr txBox="1">
            <a:spLocks noChangeArrowheads="1"/>
          </p:cNvSpPr>
          <p:nvPr/>
        </p:nvSpPr>
        <p:spPr bwMode="auto">
          <a:xfrm>
            <a:off x="2332879" y="94722"/>
            <a:ext cx="8809642" cy="503623"/>
          </a:xfrm>
          <a:prstGeom prst="rect">
            <a:avLst/>
          </a:prstGeom>
          <a:solidFill>
            <a:schemeClr val="bg1"/>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lt-LT" sz="2800" b="1" i="1" dirty="0">
                <a:solidFill>
                  <a:schemeClr val="tx2"/>
                </a:solidFill>
                <a:latin typeface="Calibri" pitchFamily="34" charset="0"/>
                <a:cs typeface="Calibri" pitchFamily="34" charset="0"/>
              </a:rPr>
              <a:t>Metinio pažymio prilyginimas brandos egzaminui 2020 m.</a:t>
            </a:r>
            <a:endParaRPr lang="en-US" sz="2800" b="1" i="1" dirty="0">
              <a:solidFill>
                <a:schemeClr val="tx2"/>
              </a:solidFill>
              <a:latin typeface="Calibri" pitchFamily="34" charset="0"/>
              <a:cs typeface="Calibri" pitchFamily="34" charset="0"/>
            </a:endParaRPr>
          </a:p>
        </p:txBody>
      </p:sp>
      <p:graphicFrame>
        <p:nvGraphicFramePr>
          <p:cNvPr id="7" name="Table 6">
            <a:extLst>
              <a:ext uri="{FF2B5EF4-FFF2-40B4-BE49-F238E27FC236}">
                <a16:creationId xmlns:a16="http://schemas.microsoft.com/office/drawing/2014/main" id="{7091A25E-C6A0-404B-9BA2-BF68368E2854}"/>
              </a:ext>
            </a:extLst>
          </p:cNvPr>
          <p:cNvGraphicFramePr>
            <a:graphicFrameLocks noGrp="1"/>
          </p:cNvGraphicFramePr>
          <p:nvPr>
            <p:extLst>
              <p:ext uri="{D42A27DB-BD31-4B8C-83A1-F6EECF244321}">
                <p14:modId xmlns:p14="http://schemas.microsoft.com/office/powerpoint/2010/main" val="3700278922"/>
              </p:ext>
            </p:extLst>
          </p:nvPr>
        </p:nvGraphicFramePr>
        <p:xfrm>
          <a:off x="2332879" y="3223933"/>
          <a:ext cx="8809642" cy="2997622"/>
        </p:xfrm>
        <a:graphic>
          <a:graphicData uri="http://schemas.openxmlformats.org/drawingml/2006/table">
            <a:tbl>
              <a:tblPr>
                <a:tableStyleId>{8A107856-5554-42FB-B03E-39F5DBC370BA}</a:tableStyleId>
              </a:tblPr>
              <a:tblGrid>
                <a:gridCol w="333703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tblGrid>
              <a:tr h="274419">
                <a:tc>
                  <a:txBody>
                    <a:bodyPr/>
                    <a:lstStyle/>
                    <a:p>
                      <a:pPr algn="ctr"/>
                      <a:r>
                        <a:rPr lang="lt-LT" sz="2000" b="1" dirty="0">
                          <a:latin typeface="Calibri" pitchFamily="34" charset="0"/>
                          <a:cs typeface="Calibri" pitchFamily="34" charset="0"/>
                        </a:rPr>
                        <a:t>Įvertinimų skalės</a:t>
                      </a:r>
                    </a:p>
                  </a:txBody>
                  <a:tcPr marL="0" marR="0" marT="0" marB="0" anchor="ctr">
                    <a:solidFill>
                      <a:srgbClr val="FFFF00"/>
                    </a:solidFill>
                  </a:tcPr>
                </a:tc>
                <a:tc gridSpan="7">
                  <a:txBody>
                    <a:bodyPr/>
                    <a:lstStyle/>
                    <a:p>
                      <a:pPr algn="ctr"/>
                      <a:r>
                        <a:rPr lang="lt-LT" sz="2000" b="1" dirty="0">
                          <a:latin typeface="Calibri" pitchFamily="34" charset="0"/>
                          <a:cs typeface="Calibri" pitchFamily="34" charset="0"/>
                        </a:rPr>
                        <a:t>Patenkinami įvertinimai</a:t>
                      </a:r>
                    </a:p>
                  </a:txBody>
                  <a:tcPr marL="0" marR="0" marT="0" marB="0" anchor="ctr">
                    <a:solidFill>
                      <a:srgbClr val="FFFF00"/>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0"/>
                  </a:ext>
                </a:extLst>
              </a:tr>
              <a:tr h="304910">
                <a:tc>
                  <a:txBody>
                    <a:bodyPr/>
                    <a:lstStyle/>
                    <a:p>
                      <a:pPr algn="ctr"/>
                      <a:r>
                        <a:rPr lang="lt-LT" sz="2000" b="1" i="1" dirty="0">
                          <a:latin typeface="Calibri" pitchFamily="34" charset="0"/>
                          <a:cs typeface="Calibri" pitchFamily="34" charset="0"/>
                        </a:rPr>
                        <a:t>Mokyklinė </a:t>
                      </a:r>
                      <a:r>
                        <a:rPr lang="lt-LT" sz="2000" b="1" i="1" dirty="0" err="1">
                          <a:latin typeface="Calibri" pitchFamily="34" charset="0"/>
                          <a:cs typeface="Calibri" pitchFamily="34" charset="0"/>
                        </a:rPr>
                        <a:t>dešimtbalė</a:t>
                      </a:r>
                      <a:r>
                        <a:rPr lang="lt-LT" sz="2000" b="1" i="1" dirty="0">
                          <a:latin typeface="Calibri" pitchFamily="34" charset="0"/>
                          <a:cs typeface="Calibri" pitchFamily="34" charset="0"/>
                        </a:rPr>
                        <a:t> skalė</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4</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5</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6</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7</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8</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9</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10</a:t>
                      </a:r>
                    </a:p>
                  </a:txBody>
                  <a:tcPr marL="0" marR="0" marT="0" marB="0" anchor="ctr">
                    <a:solidFill>
                      <a:schemeClr val="bg1">
                        <a:lumMod val="85000"/>
                      </a:schemeClr>
                    </a:solidFill>
                  </a:tcPr>
                </a:tc>
                <a:extLst>
                  <a:ext uri="{0D108BD9-81ED-4DB2-BD59-A6C34878D82A}">
                    <a16:rowId xmlns:a16="http://schemas.microsoft.com/office/drawing/2014/main" val="10001"/>
                  </a:ext>
                </a:extLst>
              </a:tr>
              <a:tr h="1168712">
                <a:tc>
                  <a:txBody>
                    <a:bodyPr/>
                    <a:lstStyle/>
                    <a:p>
                      <a:pPr algn="ctr"/>
                      <a:r>
                        <a:rPr lang="lt-LT" sz="2000" b="1" dirty="0">
                          <a:latin typeface="Calibri" pitchFamily="34" charset="0"/>
                          <a:cs typeface="Calibri" pitchFamily="34" charset="0"/>
                        </a:rPr>
                        <a:t>A (užsienio kalbos B1 ir B2) lygio metinis pažymys, perskaičiuotas kaip VBE</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3,6</a:t>
                      </a:r>
                    </a:p>
                    <a:p>
                      <a:pPr algn="ctr"/>
                      <a:r>
                        <a:rPr lang="lt-LT" sz="2000" b="1" dirty="0">
                          <a:latin typeface="Calibri" pitchFamily="34" charset="0"/>
                          <a:cs typeface="Calibri" pitchFamily="34" charset="0"/>
                        </a:rPr>
                        <a:t>(11)</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3,9</a:t>
                      </a:r>
                    </a:p>
                    <a:p>
                      <a:pPr algn="ctr"/>
                      <a:r>
                        <a:rPr lang="lt-LT" sz="2000" b="1" dirty="0">
                          <a:latin typeface="Calibri" pitchFamily="34" charset="0"/>
                          <a:cs typeface="Calibri" pitchFamily="34" charset="0"/>
                        </a:rPr>
                        <a:t>(15)</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4,2</a:t>
                      </a:r>
                    </a:p>
                    <a:p>
                      <a:pPr algn="ctr"/>
                      <a:r>
                        <a:rPr lang="lt-LT" sz="2000" b="1" dirty="0">
                          <a:latin typeface="Calibri" pitchFamily="34" charset="0"/>
                          <a:cs typeface="Calibri" pitchFamily="34" charset="0"/>
                        </a:rPr>
                        <a:t>(19)</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4,5</a:t>
                      </a:r>
                    </a:p>
                    <a:p>
                      <a:pPr algn="ctr"/>
                      <a:r>
                        <a:rPr lang="lt-LT" sz="2000" b="1" dirty="0">
                          <a:latin typeface="Calibri" pitchFamily="34" charset="0"/>
                          <a:cs typeface="Calibri" pitchFamily="34" charset="0"/>
                        </a:rPr>
                        <a:t>(23)</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4,8</a:t>
                      </a:r>
                    </a:p>
                    <a:p>
                      <a:pPr algn="ctr"/>
                      <a:r>
                        <a:rPr lang="lt-LT" sz="2000" b="1" dirty="0">
                          <a:latin typeface="Calibri" pitchFamily="34" charset="0"/>
                          <a:cs typeface="Calibri" pitchFamily="34" charset="0"/>
                        </a:rPr>
                        <a:t>(27)</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5,1</a:t>
                      </a:r>
                    </a:p>
                    <a:p>
                      <a:pPr algn="ctr"/>
                      <a:r>
                        <a:rPr lang="lt-LT" sz="2000" b="1" dirty="0">
                          <a:latin typeface="Calibri" pitchFamily="34" charset="0"/>
                          <a:cs typeface="Calibri" pitchFamily="34" charset="0"/>
                        </a:rPr>
                        <a:t>(31)</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5,4</a:t>
                      </a:r>
                    </a:p>
                    <a:p>
                      <a:pPr algn="ctr"/>
                      <a:r>
                        <a:rPr lang="lt-LT" sz="2000" b="1" dirty="0">
                          <a:latin typeface="Calibri" pitchFamily="34" charset="0"/>
                          <a:cs typeface="Calibri" pitchFamily="34" charset="0"/>
                        </a:rPr>
                        <a:t>(35)</a:t>
                      </a:r>
                    </a:p>
                  </a:txBody>
                  <a:tcPr marL="0" marR="0" marT="0" marB="0" anchor="ctr">
                    <a:solidFill>
                      <a:schemeClr val="bg1">
                        <a:lumMod val="85000"/>
                      </a:schemeClr>
                    </a:solidFill>
                  </a:tcPr>
                </a:tc>
                <a:extLst>
                  <a:ext uri="{0D108BD9-81ED-4DB2-BD59-A6C34878D82A}">
                    <a16:rowId xmlns:a16="http://schemas.microsoft.com/office/drawing/2014/main" val="10002"/>
                  </a:ext>
                </a:extLst>
              </a:tr>
              <a:tr h="304910">
                <a:tc>
                  <a:txBody>
                    <a:bodyPr/>
                    <a:lstStyle/>
                    <a:p>
                      <a:endParaRPr lang="lt-LT" sz="2000" b="0" i="0" u="none" strike="noStrike" kern="1200" baseline="0" dirty="0">
                        <a:solidFill>
                          <a:schemeClr val="dk1"/>
                        </a:solidFill>
                        <a:latin typeface="Calibri" pitchFamily="34" charset="0"/>
                        <a:ea typeface="+mn-ea"/>
                        <a:cs typeface="Calibri" pitchFamily="34" charset="0"/>
                      </a:endParaRPr>
                    </a:p>
                    <a:p>
                      <a:pPr algn="ctr"/>
                      <a:r>
                        <a:rPr lang="lt-LT" sz="2000" b="1" i="0" u="none" strike="noStrike" kern="1200" baseline="0" dirty="0">
                          <a:solidFill>
                            <a:schemeClr val="dk1"/>
                          </a:solidFill>
                          <a:latin typeface="Calibri" pitchFamily="34" charset="0"/>
                          <a:ea typeface="+mn-ea"/>
                          <a:cs typeface="Calibri" pitchFamily="34" charset="0"/>
                        </a:rPr>
                        <a:t>B (užsienio kalbos A1 ir A2) lygio metinis pažymys, perskaičiuotas kaip VBE </a:t>
                      </a:r>
                      <a:r>
                        <a:rPr lang="lt-LT" sz="2000" b="0" i="0" u="none" strike="noStrike" kern="1200" baseline="0" dirty="0">
                          <a:solidFill>
                            <a:schemeClr val="dk1"/>
                          </a:solidFill>
                          <a:latin typeface="Calibri" pitchFamily="34" charset="0"/>
                          <a:ea typeface="+mn-ea"/>
                          <a:cs typeface="Calibri" pitchFamily="34" charset="0"/>
                        </a:rPr>
                        <a:t>	</a:t>
                      </a:r>
                      <a:endParaRPr lang="lt-LT" sz="2000" b="1" dirty="0">
                        <a:latin typeface="Calibri" pitchFamily="34" charset="0"/>
                        <a:cs typeface="Calibri" pitchFamily="34" charset="0"/>
                      </a:endParaRP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1,8</a:t>
                      </a:r>
                    </a:p>
                    <a:p>
                      <a:pPr algn="ctr"/>
                      <a:r>
                        <a:rPr lang="lt-LT" sz="2000" b="1" dirty="0">
                          <a:latin typeface="Calibri" pitchFamily="34" charset="0"/>
                          <a:cs typeface="Calibri" pitchFamily="34" charset="0"/>
                        </a:rPr>
                        <a:t>(6)</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2,0</a:t>
                      </a:r>
                    </a:p>
                    <a:p>
                      <a:pPr algn="ctr"/>
                      <a:r>
                        <a:rPr lang="lt-LT" sz="2000" b="1" dirty="0">
                          <a:latin typeface="Calibri" pitchFamily="34" charset="0"/>
                          <a:cs typeface="Calibri" pitchFamily="34" charset="0"/>
                        </a:rPr>
                        <a:t>(8)</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2,1</a:t>
                      </a:r>
                    </a:p>
                    <a:p>
                      <a:pPr algn="ctr"/>
                      <a:r>
                        <a:rPr lang="lt-LT" sz="2000" b="1" dirty="0">
                          <a:latin typeface="Calibri" pitchFamily="34" charset="0"/>
                          <a:cs typeface="Calibri" pitchFamily="34" charset="0"/>
                        </a:rPr>
                        <a:t>(10)</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2,3</a:t>
                      </a:r>
                    </a:p>
                    <a:p>
                      <a:pPr algn="ctr"/>
                      <a:r>
                        <a:rPr lang="lt-LT" sz="2000" b="1" dirty="0">
                          <a:latin typeface="Calibri" pitchFamily="34" charset="0"/>
                          <a:cs typeface="Calibri" pitchFamily="34" charset="0"/>
                        </a:rPr>
                        <a:t>(12)</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2,4</a:t>
                      </a:r>
                    </a:p>
                    <a:p>
                      <a:pPr algn="ctr"/>
                      <a:r>
                        <a:rPr lang="lt-LT" sz="2000" b="1" dirty="0">
                          <a:latin typeface="Calibri" pitchFamily="34" charset="0"/>
                          <a:cs typeface="Calibri" pitchFamily="34" charset="0"/>
                        </a:rPr>
                        <a:t>(13)</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2,6</a:t>
                      </a:r>
                    </a:p>
                    <a:p>
                      <a:pPr algn="ctr"/>
                      <a:r>
                        <a:rPr lang="lt-LT" sz="2000" b="1" dirty="0">
                          <a:latin typeface="Calibri" pitchFamily="34" charset="0"/>
                          <a:cs typeface="Calibri" pitchFamily="34" charset="0"/>
                        </a:rPr>
                        <a:t>(15)</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2,7</a:t>
                      </a:r>
                    </a:p>
                    <a:p>
                      <a:pPr algn="ctr"/>
                      <a:r>
                        <a:rPr lang="lt-LT" sz="2000" b="1" dirty="0">
                          <a:latin typeface="Calibri" pitchFamily="34" charset="0"/>
                          <a:cs typeface="Calibri" pitchFamily="34" charset="0"/>
                        </a:rPr>
                        <a:t>(17)</a:t>
                      </a:r>
                    </a:p>
                  </a:txBody>
                  <a:tcPr marL="0" marR="0" marT="0" marB="0" anchor="c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6063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3">
            <a:extLst>
              <a:ext uri="{FF2B5EF4-FFF2-40B4-BE49-F238E27FC236}">
                <a16:creationId xmlns:a16="http://schemas.microsoft.com/office/drawing/2014/main" id="{2918428B-EE79-4CE7-8E42-E2241EDDB9E7}"/>
              </a:ext>
            </a:extLst>
          </p:cNvPr>
          <p:cNvSpPr/>
          <p:nvPr/>
        </p:nvSpPr>
        <p:spPr>
          <a:xfrm>
            <a:off x="2124945" y="1011027"/>
            <a:ext cx="8352928" cy="6480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rgbClr val="FFFF00"/>
                </a:solidFill>
                <a:latin typeface="Calibri" panose="020F0502020204030204" pitchFamily="34" charset="0"/>
                <a:cs typeface="Calibri" panose="020F0502020204030204" pitchFamily="34" charset="0"/>
              </a:rPr>
              <a:t>Stojantiems į Universitetus </a:t>
            </a:r>
            <a:endParaRPr lang="lt-LT" sz="3600" dirty="0">
              <a:solidFill>
                <a:srgbClr val="FFFF00"/>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27F29DD0-C360-4CC5-95B0-6DE252D2BA34}"/>
              </a:ext>
            </a:extLst>
          </p:cNvPr>
          <p:cNvSpPr/>
          <p:nvPr/>
        </p:nvSpPr>
        <p:spPr>
          <a:xfrm>
            <a:off x="2124945" y="1947131"/>
            <a:ext cx="8352927" cy="11521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800" b="1" dirty="0">
                <a:solidFill>
                  <a:schemeClr val="bg1"/>
                </a:solidFill>
                <a:latin typeface="Calibri" panose="020F0502020204030204" pitchFamily="34" charset="0"/>
                <a:cs typeface="Calibri" panose="020F0502020204030204" pitchFamily="34" charset="0"/>
              </a:rPr>
              <a:t>Pasiektas</a:t>
            </a:r>
            <a:r>
              <a:rPr lang="lt-LT" sz="2800" b="1" dirty="0">
                <a:solidFill>
                  <a:srgbClr val="FFFF00"/>
                </a:solidFill>
                <a:latin typeface="Calibri" panose="020F0502020204030204" pitchFamily="34" charset="0"/>
                <a:cs typeface="Calibri" panose="020F0502020204030204" pitchFamily="34" charset="0"/>
              </a:rPr>
              <a:t> arba </a:t>
            </a:r>
            <a:r>
              <a:rPr lang="lt-LT" sz="2800" b="1" dirty="0">
                <a:solidFill>
                  <a:schemeClr val="bg1"/>
                </a:solidFill>
                <a:latin typeface="Calibri" panose="020F0502020204030204" pitchFamily="34" charset="0"/>
                <a:cs typeface="Calibri" panose="020F0502020204030204" pitchFamily="34" charset="0"/>
              </a:rPr>
              <a:t>viršytas</a:t>
            </a:r>
            <a:r>
              <a:rPr lang="lt-LT" sz="2800" b="1" dirty="0">
                <a:solidFill>
                  <a:srgbClr val="FFFF00"/>
                </a:solidFill>
                <a:latin typeface="Calibri" panose="020F0502020204030204" pitchFamily="34" charset="0"/>
                <a:cs typeface="Calibri" panose="020F0502020204030204" pitchFamily="34" charset="0"/>
              </a:rPr>
              <a:t> konkursinio balo minimumas – </a:t>
            </a:r>
          </a:p>
          <a:p>
            <a:pPr lvl="0" algn="ctr"/>
            <a:r>
              <a:rPr lang="lt-LT" sz="3600" b="1" dirty="0">
                <a:solidFill>
                  <a:schemeClr val="bg1"/>
                </a:solidFill>
                <a:latin typeface="Calibri" panose="020F0502020204030204" pitchFamily="34" charset="0"/>
                <a:cs typeface="Calibri" panose="020F0502020204030204" pitchFamily="34" charset="0"/>
              </a:rPr>
              <a:t>5,4 balai</a:t>
            </a:r>
            <a:endParaRPr lang="lt-LT" sz="3600" b="1" dirty="0">
              <a:solidFill>
                <a:srgbClr val="FF0000"/>
              </a:solidFill>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9A7F78C5-411D-4B95-AD54-353875D6A0A0}"/>
              </a:ext>
            </a:extLst>
          </p:cNvPr>
          <p:cNvSpPr/>
          <p:nvPr/>
        </p:nvSpPr>
        <p:spPr>
          <a:xfrm>
            <a:off x="2124943" y="3620809"/>
            <a:ext cx="8335619" cy="720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rgbClr val="FFFF00"/>
                </a:solidFill>
                <a:latin typeface="Calibri" panose="020F0502020204030204" pitchFamily="34" charset="0"/>
                <a:cs typeface="Calibri" panose="020F0502020204030204" pitchFamily="34" charset="0"/>
              </a:rPr>
              <a:t>Stojantiems į Kolegijas</a:t>
            </a:r>
          </a:p>
        </p:txBody>
      </p:sp>
      <p:sp>
        <p:nvSpPr>
          <p:cNvPr id="7" name="Rounded Rectangle 6">
            <a:extLst>
              <a:ext uri="{FF2B5EF4-FFF2-40B4-BE49-F238E27FC236}">
                <a16:creationId xmlns:a16="http://schemas.microsoft.com/office/drawing/2014/main" id="{A659149A-17E8-47D9-BB5C-C70897D3B8AB}"/>
              </a:ext>
            </a:extLst>
          </p:cNvPr>
          <p:cNvSpPr/>
          <p:nvPr/>
        </p:nvSpPr>
        <p:spPr>
          <a:xfrm>
            <a:off x="2116288" y="4700929"/>
            <a:ext cx="8352927" cy="108518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800" b="1" dirty="0">
                <a:solidFill>
                  <a:schemeClr val="bg1"/>
                </a:solidFill>
                <a:latin typeface="Calibri" panose="020F0502020204030204" pitchFamily="34" charset="0"/>
                <a:cs typeface="Calibri" panose="020F0502020204030204" pitchFamily="34" charset="0"/>
              </a:rPr>
              <a:t>Pasiektas</a:t>
            </a:r>
            <a:r>
              <a:rPr lang="lt-LT" sz="2800" b="1" dirty="0">
                <a:solidFill>
                  <a:srgbClr val="FFFF00"/>
                </a:solidFill>
                <a:latin typeface="Calibri" panose="020F0502020204030204" pitchFamily="34" charset="0"/>
                <a:cs typeface="Calibri" panose="020F0502020204030204" pitchFamily="34" charset="0"/>
              </a:rPr>
              <a:t> arba </a:t>
            </a:r>
            <a:r>
              <a:rPr lang="lt-LT" sz="2800" b="1" dirty="0">
                <a:solidFill>
                  <a:schemeClr val="bg1"/>
                </a:solidFill>
                <a:latin typeface="Calibri" panose="020F0502020204030204" pitchFamily="34" charset="0"/>
                <a:cs typeface="Calibri" panose="020F0502020204030204" pitchFamily="34" charset="0"/>
              </a:rPr>
              <a:t>viršytas</a:t>
            </a:r>
            <a:r>
              <a:rPr lang="lt-LT" sz="2800" b="1" dirty="0">
                <a:solidFill>
                  <a:srgbClr val="FFFF00"/>
                </a:solidFill>
                <a:latin typeface="Calibri" panose="020F0502020204030204" pitchFamily="34" charset="0"/>
                <a:cs typeface="Calibri" panose="020F0502020204030204" pitchFamily="34" charset="0"/>
              </a:rPr>
              <a:t> konkursinio balo minimumas – </a:t>
            </a:r>
          </a:p>
          <a:p>
            <a:pPr lvl="0" algn="ctr"/>
            <a:r>
              <a:rPr lang="lt-LT" sz="3600" b="1" dirty="0">
                <a:solidFill>
                  <a:schemeClr val="bg1"/>
                </a:solidFill>
                <a:latin typeface="Calibri" panose="020F0502020204030204" pitchFamily="34" charset="0"/>
                <a:cs typeface="Calibri" panose="020F0502020204030204" pitchFamily="34" charset="0"/>
              </a:rPr>
              <a:t>4,3 balai</a:t>
            </a:r>
            <a:endParaRPr lang="lt-LT" sz="3600" b="1" dirty="0">
              <a:solidFill>
                <a:srgbClr val="FF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A529DCC-FECE-47B1-9F85-775A06140273}"/>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218657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8E1DBC2D-B5FF-43B8-B77E-8D7A3A194E1F}"/>
              </a:ext>
            </a:extLst>
          </p:cNvPr>
          <p:cNvSpPr/>
          <p:nvPr/>
        </p:nvSpPr>
        <p:spPr>
          <a:xfrm>
            <a:off x="2996126" y="1106930"/>
            <a:ext cx="6768752" cy="2808312"/>
          </a:xfrm>
          <a:prstGeom prst="round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3600" b="1" dirty="0">
                <a:solidFill>
                  <a:schemeClr val="tx1"/>
                </a:solidFill>
                <a:latin typeface="Calibri" panose="020F0502020204030204" pitchFamily="34" charset="0"/>
                <a:cs typeface="Calibri" panose="020F0502020204030204" pitchFamily="34" charset="0"/>
              </a:rPr>
              <a:t>Aukštosios mokyklos savo priėmimo taisyklėse privalo paskelbti mažiausią stojamąjį balą – iki 2020 m. birželio 1 d.</a:t>
            </a:r>
            <a:endParaRPr lang="lt-LT" sz="3600"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5FAB7D-C584-4EC0-ACED-C7BACD03D7E9}"/>
              </a:ext>
            </a:extLst>
          </p:cNvPr>
          <p:cNvSpPr/>
          <p:nvPr/>
        </p:nvSpPr>
        <p:spPr>
          <a:xfrm>
            <a:off x="3439838" y="4346914"/>
            <a:ext cx="6075678" cy="1384995"/>
          </a:xfrm>
          <a:prstGeom prst="rect">
            <a:avLst/>
          </a:prstGeom>
        </p:spPr>
        <p:txBody>
          <a:bodyPr wrap="square">
            <a:spAutoFit/>
          </a:bodyPr>
          <a:lstStyle/>
          <a:p>
            <a:pPr algn="ctr"/>
            <a:r>
              <a:rPr lang="lt-LT" sz="2800" b="1" dirty="0">
                <a:latin typeface="Calibri" panose="020F0502020204030204" pitchFamily="34" charset="0"/>
                <a:cs typeface="Calibri" panose="020F0502020204030204" pitchFamily="34" charset="0"/>
              </a:rPr>
              <a:t>Į VF gali skelbti ŠMM, o į VNF b</a:t>
            </a:r>
            <a:r>
              <a:rPr lang="en-US" sz="2800" b="1" dirty="0">
                <a:latin typeface="Calibri" panose="020F0502020204030204" pitchFamily="34" charset="0"/>
                <a:cs typeface="Calibri" panose="020F0502020204030204" pitchFamily="34" charset="0"/>
              </a:rPr>
              <a:t>us </a:t>
            </a:r>
            <a:r>
              <a:rPr lang="en-US" sz="2800" b="1" dirty="0" err="1">
                <a:latin typeface="Calibri" panose="020F0502020204030204" pitchFamily="34" charset="0"/>
                <a:cs typeface="Calibri" panose="020F0502020204030204" pitchFamily="34" charset="0"/>
              </a:rPr>
              <a:t>skelbiama</a:t>
            </a:r>
            <a:r>
              <a:rPr lang="en-US" sz="2800" b="1" dirty="0">
                <a:latin typeface="Calibri" panose="020F0502020204030204" pitchFamily="34" charset="0"/>
                <a:cs typeface="Calibri" panose="020F0502020204030204" pitchFamily="34" charset="0"/>
              </a:rPr>
              <a:t> </a:t>
            </a:r>
            <a:r>
              <a:rPr lang="lt-LT" sz="2800" b="1" dirty="0">
                <a:latin typeface="Calibri" panose="020F0502020204030204" pitchFamily="34" charset="0"/>
                <a:cs typeface="Calibri" panose="020F0502020204030204" pitchFamily="34" charset="0"/>
              </a:rPr>
              <a:t>kiekvienos aukštosios mokyklos tinklapiuose</a:t>
            </a:r>
          </a:p>
        </p:txBody>
      </p:sp>
      <p:sp>
        <p:nvSpPr>
          <p:cNvPr id="6" name="Rectangle 5">
            <a:extLst>
              <a:ext uri="{FF2B5EF4-FFF2-40B4-BE49-F238E27FC236}">
                <a16:creationId xmlns:a16="http://schemas.microsoft.com/office/drawing/2014/main" id="{395FE282-DD91-41A7-82FF-54DBD3F3F9F8}"/>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a:t>
            </a:r>
            <a:r>
              <a:rPr lang="en-US" sz="2400" b="1" dirty="0">
                <a:solidFill>
                  <a:srgbClr val="C00000"/>
                </a:solidFill>
                <a:latin typeface="Calibri" panose="020F0502020204030204" pitchFamily="34" charset="0"/>
                <a:cs typeface="Calibri" panose="020F0502020204030204" pitchFamily="34" charset="0"/>
              </a:rPr>
              <a:t>N</a:t>
            </a:r>
            <a:r>
              <a:rPr lang="lt-LT" sz="2400" b="1" dirty="0">
                <a:solidFill>
                  <a:srgbClr val="C00000"/>
                </a:solidFill>
                <a:latin typeface="Calibri" panose="020F0502020204030204" pitchFamily="34" charset="0"/>
                <a:cs typeface="Calibri" panose="020F0502020204030204" pitchFamily="34" charset="0"/>
              </a:rPr>
              <a:t>F VIETAS </a:t>
            </a:r>
          </a:p>
        </p:txBody>
      </p:sp>
    </p:spTree>
    <p:extLst>
      <p:ext uri="{BB962C8B-B14F-4D97-AF65-F5344CB8AC3E}">
        <p14:creationId xmlns:p14="http://schemas.microsoft.com/office/powerpoint/2010/main" val="398269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ectangle 3">
            <a:extLst>
              <a:ext uri="{FF2B5EF4-FFF2-40B4-BE49-F238E27FC236}">
                <a16:creationId xmlns:a16="http://schemas.microsoft.com/office/drawing/2014/main" id="{E23C0D97-035E-4CA4-BEF8-7952B4948A30}"/>
              </a:ext>
            </a:extLst>
          </p:cNvPr>
          <p:cNvSpPr/>
          <p:nvPr/>
        </p:nvSpPr>
        <p:spPr>
          <a:xfrm>
            <a:off x="6909449" y="3151358"/>
            <a:ext cx="3262240"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kolegijas</a:t>
            </a:r>
          </a:p>
        </p:txBody>
      </p:sp>
      <p:sp>
        <p:nvSpPr>
          <p:cNvPr id="5" name="Rounded Rectangle 5">
            <a:extLst>
              <a:ext uri="{FF2B5EF4-FFF2-40B4-BE49-F238E27FC236}">
                <a16:creationId xmlns:a16="http://schemas.microsoft.com/office/drawing/2014/main" id="{3FD74C85-B20F-4F0D-98EB-6C932B3451E3}"/>
              </a:ext>
            </a:extLst>
          </p:cNvPr>
          <p:cNvSpPr/>
          <p:nvPr/>
        </p:nvSpPr>
        <p:spPr>
          <a:xfrm>
            <a:off x="2049745" y="903137"/>
            <a:ext cx="8424936" cy="18942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Išlaikytų šių valstybinių brandos egzaminų įvertinimų aritmetinis vidurkis, kuris, suapvalintas iki sveiko skaičiaus </a:t>
            </a:r>
            <a:endParaRPr lang="lt-LT" sz="32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8D2DF9A-C285-4867-98AF-A68C1B13FDDA}"/>
              </a:ext>
            </a:extLst>
          </p:cNvPr>
          <p:cNvSpPr/>
          <p:nvPr/>
        </p:nvSpPr>
        <p:spPr>
          <a:xfrm>
            <a:off x="2059936" y="3135385"/>
            <a:ext cx="3993016"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universitetus</a:t>
            </a:r>
          </a:p>
        </p:txBody>
      </p:sp>
      <p:sp>
        <p:nvSpPr>
          <p:cNvPr id="8" name="Rounded Rectangle 7">
            <a:extLst>
              <a:ext uri="{FF2B5EF4-FFF2-40B4-BE49-F238E27FC236}">
                <a16:creationId xmlns:a16="http://schemas.microsoft.com/office/drawing/2014/main" id="{34D0BFBC-D0D4-477A-95ED-9A0D58B3E1F2}"/>
              </a:ext>
            </a:extLst>
          </p:cNvPr>
          <p:cNvSpPr/>
          <p:nvPr/>
        </p:nvSpPr>
        <p:spPr>
          <a:xfrm>
            <a:off x="2460729" y="4071489"/>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40 balai</a:t>
            </a:r>
            <a:endParaRPr lang="lt-LT" sz="4400" b="1" dirty="0">
              <a:solidFill>
                <a:schemeClr val="bg1"/>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1700AA4-530B-47B0-B297-837A107862D6}"/>
              </a:ext>
            </a:extLst>
          </p:cNvPr>
          <p:cNvSpPr/>
          <p:nvPr/>
        </p:nvSpPr>
        <p:spPr>
          <a:xfrm>
            <a:off x="7064404" y="4058487"/>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25 balai</a:t>
            </a:r>
            <a:endParaRPr lang="lt-LT" sz="4400" b="1"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8F3EB7A-6305-409E-953A-EB5BE8163B22}"/>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3371529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ectangle 8">
            <a:extLst>
              <a:ext uri="{FF2B5EF4-FFF2-40B4-BE49-F238E27FC236}">
                <a16:creationId xmlns:a16="http://schemas.microsoft.com/office/drawing/2014/main" id="{F90B7AA7-E10A-409A-A330-A375F60E416C}"/>
              </a:ext>
            </a:extLst>
          </p:cNvPr>
          <p:cNvSpPr>
            <a:spLocks noChangeArrowheads="1"/>
          </p:cNvSpPr>
          <p:nvPr/>
        </p:nvSpPr>
        <p:spPr bwMode="auto">
          <a:xfrm>
            <a:off x="3376379" y="793564"/>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EK1(</a:t>
            </a:r>
            <a:r>
              <a:rPr lang="lt-LT" sz="4400" b="1" dirty="0">
                <a:solidFill>
                  <a:srgbClr val="C00000"/>
                </a:solidFill>
                <a:latin typeface="Calibri" pitchFamily="34" charset="0"/>
                <a:ea typeface="Calibri" pitchFamily="34" charset="0"/>
                <a:cs typeface="Calibri" pitchFamily="34" charset="0"/>
              </a:rPr>
              <a:t>20</a:t>
            </a:r>
            <a:r>
              <a:rPr lang="en-US" sz="4400" b="1" dirty="0">
                <a:solidFill>
                  <a:srgbClr val="C00000"/>
                </a:solidFill>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4,28</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0,4</a:t>
            </a:r>
          </a:p>
        </p:txBody>
      </p:sp>
      <p:sp>
        <p:nvSpPr>
          <p:cNvPr id="5" name="Rectangle 9">
            <a:extLst>
              <a:ext uri="{FF2B5EF4-FFF2-40B4-BE49-F238E27FC236}">
                <a16:creationId xmlns:a16="http://schemas.microsoft.com/office/drawing/2014/main" id="{FA177B74-8DF0-449E-8E2E-5C07E6EABD26}"/>
              </a:ext>
            </a:extLst>
          </p:cNvPr>
          <p:cNvSpPr>
            <a:spLocks noChangeArrowheads="1"/>
          </p:cNvSpPr>
          <p:nvPr/>
        </p:nvSpPr>
        <p:spPr bwMode="auto">
          <a:xfrm>
            <a:off x="3396967" y="2434494"/>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EK3(</a:t>
            </a:r>
            <a:r>
              <a:rPr lang="lt-LT" sz="4400" b="1" dirty="0">
                <a:solidFill>
                  <a:srgbClr val="C00000"/>
                </a:solidFill>
                <a:latin typeface="Calibri" pitchFamily="34" charset="0"/>
                <a:ea typeface="Calibri" pitchFamily="34" charset="0"/>
                <a:cs typeface="Calibri" pitchFamily="34" charset="0"/>
              </a:rPr>
              <a:t>50</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6,43</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6" name="Rectangle 10">
            <a:extLst>
              <a:ext uri="{FF2B5EF4-FFF2-40B4-BE49-F238E27FC236}">
                <a16:creationId xmlns:a16="http://schemas.microsoft.com/office/drawing/2014/main" id="{431805D9-9575-45F1-B618-5964BFAD6FEA}"/>
              </a:ext>
            </a:extLst>
          </p:cNvPr>
          <p:cNvSpPr>
            <a:spLocks noChangeArrowheads="1"/>
          </p:cNvSpPr>
          <p:nvPr/>
        </p:nvSpPr>
        <p:spPr bwMode="auto">
          <a:xfrm>
            <a:off x="3374374" y="3346264"/>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EK4(</a:t>
            </a:r>
            <a:r>
              <a:rPr lang="lt-LT" sz="4400" b="1" dirty="0">
                <a:solidFill>
                  <a:srgbClr val="C00000"/>
                </a:solidFill>
                <a:latin typeface="Calibri" pitchFamily="34" charset="0"/>
                <a:ea typeface="Calibri" pitchFamily="34" charset="0"/>
                <a:cs typeface="Calibri" pitchFamily="34" charset="0"/>
              </a:rPr>
              <a:t>16</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4,00</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7" name="Rectangle 8">
            <a:extLst>
              <a:ext uri="{FF2B5EF4-FFF2-40B4-BE49-F238E27FC236}">
                <a16:creationId xmlns:a16="http://schemas.microsoft.com/office/drawing/2014/main" id="{5EA72494-E2A4-4A0E-B547-340421C4310E}"/>
              </a:ext>
            </a:extLst>
          </p:cNvPr>
          <p:cNvSpPr>
            <a:spLocks noChangeArrowheads="1"/>
          </p:cNvSpPr>
          <p:nvPr/>
        </p:nvSpPr>
        <p:spPr bwMode="auto">
          <a:xfrm>
            <a:off x="3379827" y="1606994"/>
            <a:ext cx="5947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D2</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EK2(</a:t>
            </a:r>
            <a:r>
              <a:rPr lang="lt-LT" sz="4400" b="1" dirty="0">
                <a:solidFill>
                  <a:srgbClr val="C00000"/>
                </a:solidFill>
                <a:latin typeface="Calibri" pitchFamily="34" charset="0"/>
                <a:ea typeface="Calibri" pitchFamily="34" charset="0"/>
                <a:cs typeface="Calibri" pitchFamily="34" charset="0"/>
              </a:rPr>
              <a:t>54</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6,71</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8" name="Text Box 7">
            <a:extLst>
              <a:ext uri="{FF2B5EF4-FFF2-40B4-BE49-F238E27FC236}">
                <a16:creationId xmlns:a16="http://schemas.microsoft.com/office/drawing/2014/main" id="{1598700E-63D3-4A28-9C19-AA6AB8F40606}"/>
              </a:ext>
            </a:extLst>
          </p:cNvPr>
          <p:cNvSpPr txBox="1">
            <a:spLocks noChangeArrowheads="1"/>
          </p:cNvSpPr>
          <p:nvPr/>
        </p:nvSpPr>
        <p:spPr bwMode="auto">
          <a:xfrm>
            <a:off x="4212608" y="4408470"/>
            <a:ext cx="36551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rgbClr val="C00000"/>
                </a:solidFill>
                <a:latin typeface="Calibri" pitchFamily="34" charset="0"/>
                <a:ea typeface="Calibri" pitchFamily="34" charset="0"/>
                <a:cs typeface="Calibri" pitchFamily="34" charset="0"/>
              </a:rPr>
              <a:t>KB=</a:t>
            </a:r>
            <a:r>
              <a:rPr lang="lt-LT" sz="8000" b="1" dirty="0">
                <a:solidFill>
                  <a:srgbClr val="C00000"/>
                </a:solidFill>
                <a:latin typeface="Calibri" pitchFamily="34" charset="0"/>
                <a:ea typeface="Calibri" pitchFamily="34" charset="0"/>
                <a:cs typeface="Calibri" pitchFamily="34" charset="0"/>
              </a:rPr>
              <a:t>5,14</a:t>
            </a:r>
            <a:endParaRPr lang="en-US" sz="8000" b="1" dirty="0">
              <a:solidFill>
                <a:srgbClr val="C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24090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6" name="Text Box 7">
            <a:extLst>
              <a:ext uri="{FF2B5EF4-FFF2-40B4-BE49-F238E27FC236}">
                <a16:creationId xmlns:a16="http://schemas.microsoft.com/office/drawing/2014/main" id="{24ED6B4D-F2B7-4D19-8DB6-0D9A5CB2183D}"/>
              </a:ext>
            </a:extLst>
          </p:cNvPr>
          <p:cNvSpPr txBox="1">
            <a:spLocks noChangeArrowheads="1"/>
          </p:cNvSpPr>
          <p:nvPr/>
        </p:nvSpPr>
        <p:spPr bwMode="auto">
          <a:xfrm>
            <a:off x="2562019" y="4237857"/>
            <a:ext cx="70679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rgbClr val="C00000"/>
                </a:solidFill>
                <a:latin typeface="Calibri" pitchFamily="34" charset="0"/>
                <a:ea typeface="Calibri" pitchFamily="34" charset="0"/>
                <a:cs typeface="Calibri" pitchFamily="34" charset="0"/>
              </a:rPr>
              <a:t>KB</a:t>
            </a:r>
            <a:r>
              <a:rPr lang="lt-LT" sz="8000" b="1" dirty="0">
                <a:solidFill>
                  <a:srgbClr val="C00000"/>
                </a:solidFill>
                <a:latin typeface="Calibri" pitchFamily="34" charset="0"/>
                <a:ea typeface="Calibri" pitchFamily="34" charset="0"/>
                <a:cs typeface="Calibri" pitchFamily="34" charset="0"/>
              </a:rPr>
              <a:t> (2019) </a:t>
            </a:r>
            <a:r>
              <a:rPr lang="en-US" sz="8000" b="1" dirty="0">
                <a:solidFill>
                  <a:srgbClr val="C00000"/>
                </a:solidFill>
                <a:latin typeface="Calibri" pitchFamily="34" charset="0"/>
                <a:ea typeface="Calibri" pitchFamily="34" charset="0"/>
                <a:cs typeface="Calibri" pitchFamily="34" charset="0"/>
              </a:rPr>
              <a:t>=</a:t>
            </a:r>
            <a:r>
              <a:rPr lang="lt-LT" sz="8000" b="1" dirty="0">
                <a:solidFill>
                  <a:srgbClr val="C00000"/>
                </a:solidFill>
                <a:latin typeface="Calibri" pitchFamily="34" charset="0"/>
                <a:ea typeface="Calibri" pitchFamily="34" charset="0"/>
                <a:cs typeface="Calibri" pitchFamily="34" charset="0"/>
              </a:rPr>
              <a:t> 5,71</a:t>
            </a:r>
            <a:endParaRPr lang="en-US" sz="8000" b="1" dirty="0">
              <a:solidFill>
                <a:srgbClr val="C00000"/>
              </a:solidFill>
              <a:latin typeface="Calibri" pitchFamily="34" charset="0"/>
              <a:ea typeface="Calibri" pitchFamily="34" charset="0"/>
              <a:cs typeface="Calibri" pitchFamily="34" charset="0"/>
            </a:endParaRPr>
          </a:p>
        </p:txBody>
      </p:sp>
      <p:sp>
        <p:nvSpPr>
          <p:cNvPr id="7" name="Rectangle 8">
            <a:extLst>
              <a:ext uri="{FF2B5EF4-FFF2-40B4-BE49-F238E27FC236}">
                <a16:creationId xmlns:a16="http://schemas.microsoft.com/office/drawing/2014/main" id="{E8204E8D-225E-4410-8B2E-2122F74B3A7F}"/>
              </a:ext>
            </a:extLst>
          </p:cNvPr>
          <p:cNvSpPr>
            <a:spLocks noChangeArrowheads="1"/>
          </p:cNvSpPr>
          <p:nvPr/>
        </p:nvSpPr>
        <p:spPr bwMode="auto">
          <a:xfrm>
            <a:off x="4861967" y="822128"/>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8" name="Rectangle 9">
            <a:extLst>
              <a:ext uri="{FF2B5EF4-FFF2-40B4-BE49-F238E27FC236}">
                <a16:creationId xmlns:a16="http://schemas.microsoft.com/office/drawing/2014/main" id="{48B81ABF-2784-4136-862A-58803534F304}"/>
              </a:ext>
            </a:extLst>
          </p:cNvPr>
          <p:cNvSpPr>
            <a:spLocks noChangeArrowheads="1"/>
          </p:cNvSpPr>
          <p:nvPr/>
        </p:nvSpPr>
        <p:spPr bwMode="auto">
          <a:xfrm>
            <a:off x="4881423" y="1582369"/>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2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9" name="Rectangle 10">
            <a:extLst>
              <a:ext uri="{FF2B5EF4-FFF2-40B4-BE49-F238E27FC236}">
                <a16:creationId xmlns:a16="http://schemas.microsoft.com/office/drawing/2014/main" id="{886D9AEC-545C-46EE-8693-D333D24D033F}"/>
              </a:ext>
            </a:extLst>
          </p:cNvPr>
          <p:cNvSpPr>
            <a:spLocks noChangeArrowheads="1"/>
          </p:cNvSpPr>
          <p:nvPr/>
        </p:nvSpPr>
        <p:spPr bwMode="auto">
          <a:xfrm>
            <a:off x="4895175" y="2301132"/>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10" name="Rectangle 8">
            <a:extLst>
              <a:ext uri="{FF2B5EF4-FFF2-40B4-BE49-F238E27FC236}">
                <a16:creationId xmlns:a16="http://schemas.microsoft.com/office/drawing/2014/main" id="{7AD8C6A2-E2FC-42E3-B2E6-EA6CC28B4F1D}"/>
              </a:ext>
            </a:extLst>
          </p:cNvPr>
          <p:cNvSpPr>
            <a:spLocks noChangeArrowheads="1"/>
          </p:cNvSpPr>
          <p:nvPr/>
        </p:nvSpPr>
        <p:spPr bwMode="auto">
          <a:xfrm>
            <a:off x="4921165" y="3044279"/>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BE4</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461940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Pavadinimas 1">
            <a:extLst>
              <a:ext uri="{FF2B5EF4-FFF2-40B4-BE49-F238E27FC236}">
                <a16:creationId xmlns:a16="http://schemas.microsoft.com/office/drawing/2014/main" id="{70B25AE0-FB63-481E-9514-B6D42630912D}"/>
              </a:ext>
            </a:extLst>
          </p:cNvPr>
          <p:cNvSpPr txBox="1">
            <a:spLocks/>
          </p:cNvSpPr>
          <p:nvPr/>
        </p:nvSpPr>
        <p:spPr>
          <a:xfrm>
            <a:off x="827584" y="1916832"/>
            <a:ext cx="10940346" cy="1148705"/>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lt-LT" sz="6000" b="1">
                <a:solidFill>
                  <a:srgbClr val="C00000"/>
                </a:solidFill>
                <a:latin typeface="+mn-lt"/>
              </a:rPr>
              <a:t>Papildomi kriterijai</a:t>
            </a:r>
            <a:endParaRPr lang="lt-LT" sz="6000" b="1" dirty="0">
              <a:solidFill>
                <a:srgbClr val="C00000"/>
              </a:solidFill>
              <a:latin typeface="+mn-lt"/>
            </a:endParaRPr>
          </a:p>
        </p:txBody>
      </p:sp>
    </p:spTree>
    <p:extLst>
      <p:ext uri="{BB962C8B-B14F-4D97-AF65-F5344CB8AC3E}">
        <p14:creationId xmlns:p14="http://schemas.microsoft.com/office/powerpoint/2010/main" val="272734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CFDE1A27-A921-4B31-B4BB-A881C0E18488}"/>
              </a:ext>
            </a:extLst>
          </p:cNvPr>
          <p:cNvSpPr/>
          <p:nvPr/>
        </p:nvSpPr>
        <p:spPr>
          <a:xfrm>
            <a:off x="2483757" y="1976702"/>
            <a:ext cx="3323738" cy="18002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itchFamily="34" charset="0"/>
                <a:cs typeface="Calibri" pitchFamily="34" charset="0"/>
              </a:rPr>
              <a:t>Tarptautinių ir šalies olimpiadų, konkursų  prizinių vietų laimėtojams</a:t>
            </a:r>
            <a:endParaRPr lang="lt-LT" sz="2800" dirty="0">
              <a:latin typeface="Calibri" pitchFamily="34" charset="0"/>
              <a:cs typeface="Calibri" pitchFamily="34" charset="0"/>
            </a:endParaRPr>
          </a:p>
        </p:txBody>
      </p:sp>
      <p:sp>
        <p:nvSpPr>
          <p:cNvPr id="5" name="Rounded Rectangle 3">
            <a:extLst>
              <a:ext uri="{FF2B5EF4-FFF2-40B4-BE49-F238E27FC236}">
                <a16:creationId xmlns:a16="http://schemas.microsoft.com/office/drawing/2014/main" id="{92FA2FDE-C8F6-4B63-9238-430AE1CBADF3}"/>
              </a:ext>
            </a:extLst>
          </p:cNvPr>
          <p:cNvSpPr/>
          <p:nvPr/>
        </p:nvSpPr>
        <p:spPr>
          <a:xfrm>
            <a:off x="2567135" y="1112607"/>
            <a:ext cx="820891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itchFamily="34" charset="0"/>
                <a:cs typeface="Calibri" pitchFamily="34" charset="0"/>
              </a:rPr>
              <a:t>Visoms studijų sritims</a:t>
            </a:r>
            <a:endParaRPr lang="lt-LT" sz="2800" dirty="0">
              <a:solidFill>
                <a:schemeClr val="tx1"/>
              </a:solidFill>
              <a:latin typeface="Calibri" pitchFamily="34" charset="0"/>
              <a:cs typeface="Calibri" pitchFamily="34" charset="0"/>
            </a:endParaRPr>
          </a:p>
        </p:txBody>
      </p:sp>
      <p:sp>
        <p:nvSpPr>
          <p:cNvPr id="6" name="Rounded Rectangle 5">
            <a:extLst>
              <a:ext uri="{FF2B5EF4-FFF2-40B4-BE49-F238E27FC236}">
                <a16:creationId xmlns:a16="http://schemas.microsoft.com/office/drawing/2014/main" id="{1A24D5FE-7956-43FF-8EBC-5FEAB24F6B7B}"/>
              </a:ext>
            </a:extLst>
          </p:cNvPr>
          <p:cNvSpPr/>
          <p:nvPr/>
        </p:nvSpPr>
        <p:spPr>
          <a:xfrm>
            <a:off x="2387114" y="4580308"/>
            <a:ext cx="3564397" cy="1500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Calibri" pitchFamily="34" charset="0"/>
                <a:cs typeface="Calibri" pitchFamily="34" charset="0"/>
              </a:rPr>
              <a:t>I vieta – 2,5 </a:t>
            </a:r>
            <a:r>
              <a:rPr lang="it-IT" sz="3200" b="1" dirty="0" err="1">
                <a:solidFill>
                  <a:schemeClr val="tx1"/>
                </a:solidFill>
                <a:latin typeface="Calibri" pitchFamily="34" charset="0"/>
                <a:cs typeface="Calibri" pitchFamily="34" charset="0"/>
              </a:rPr>
              <a:t>balo</a:t>
            </a:r>
            <a:endParaRPr lang="lt-LT" sz="3200" b="1" dirty="0">
              <a:solidFill>
                <a:schemeClr val="tx1"/>
              </a:solidFill>
              <a:latin typeface="Calibri" pitchFamily="34" charset="0"/>
              <a:cs typeface="Calibri" pitchFamily="34" charset="0"/>
            </a:endParaRPr>
          </a:p>
          <a:p>
            <a:pPr algn="ctr"/>
            <a:r>
              <a:rPr lang="it-IT" sz="3200" b="1" dirty="0">
                <a:solidFill>
                  <a:schemeClr val="tx1"/>
                </a:solidFill>
                <a:latin typeface="Calibri" pitchFamily="34" charset="0"/>
                <a:cs typeface="Calibri" pitchFamily="34" charset="0"/>
              </a:rPr>
              <a:t> II vieta – 1,5 </a:t>
            </a:r>
            <a:r>
              <a:rPr lang="it-IT" sz="3200" b="1" dirty="0" err="1">
                <a:solidFill>
                  <a:schemeClr val="tx1"/>
                </a:solidFill>
                <a:latin typeface="Calibri" pitchFamily="34" charset="0"/>
                <a:cs typeface="Calibri" pitchFamily="34" charset="0"/>
              </a:rPr>
              <a:t>balo</a:t>
            </a:r>
            <a:endParaRPr lang="lt-LT" sz="3200" b="1" dirty="0">
              <a:solidFill>
                <a:schemeClr val="tx1"/>
              </a:solidFill>
              <a:latin typeface="Calibri" pitchFamily="34" charset="0"/>
              <a:cs typeface="Calibri" pitchFamily="34" charset="0"/>
            </a:endParaRPr>
          </a:p>
          <a:p>
            <a:pPr algn="ctr"/>
            <a:r>
              <a:rPr lang="it-IT" sz="3200" b="1" dirty="0">
                <a:solidFill>
                  <a:schemeClr val="tx1"/>
                </a:solidFill>
                <a:latin typeface="Calibri" pitchFamily="34" charset="0"/>
                <a:cs typeface="Calibri" pitchFamily="34" charset="0"/>
              </a:rPr>
              <a:t> III vieta – 1 </a:t>
            </a:r>
            <a:r>
              <a:rPr lang="it-IT" sz="3200" b="1" dirty="0" err="1">
                <a:solidFill>
                  <a:schemeClr val="tx1"/>
                </a:solidFill>
                <a:latin typeface="Calibri" pitchFamily="34" charset="0"/>
                <a:cs typeface="Calibri" pitchFamily="34" charset="0"/>
              </a:rPr>
              <a:t>balas</a:t>
            </a:r>
            <a:endParaRPr lang="lt-LT" sz="3200" dirty="0">
              <a:solidFill>
                <a:schemeClr val="tx1"/>
              </a:solidFill>
              <a:latin typeface="Calibri" pitchFamily="34" charset="0"/>
              <a:cs typeface="Calibri" pitchFamily="34" charset="0"/>
            </a:endParaRPr>
          </a:p>
        </p:txBody>
      </p:sp>
      <p:sp>
        <p:nvSpPr>
          <p:cNvPr id="7" name="Rounded Rectangle 6">
            <a:extLst>
              <a:ext uri="{FF2B5EF4-FFF2-40B4-BE49-F238E27FC236}">
                <a16:creationId xmlns:a16="http://schemas.microsoft.com/office/drawing/2014/main" id="{FBAE88D4-6A8B-48FD-B653-F19E949B9909}"/>
              </a:ext>
            </a:extLst>
          </p:cNvPr>
          <p:cNvSpPr/>
          <p:nvPr/>
        </p:nvSpPr>
        <p:spPr>
          <a:xfrm>
            <a:off x="7097721" y="4580308"/>
            <a:ext cx="3534310" cy="1500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Calibri" pitchFamily="34" charset="0"/>
                <a:cs typeface="Calibri" pitchFamily="34" charset="0"/>
              </a:rPr>
              <a:t>I vieta – 1,5 balo</a:t>
            </a:r>
          </a:p>
          <a:p>
            <a:pPr algn="ctr"/>
            <a:r>
              <a:rPr lang="lt-LT" sz="3200" b="1" dirty="0">
                <a:solidFill>
                  <a:schemeClr val="tx1"/>
                </a:solidFill>
                <a:latin typeface="Calibri" pitchFamily="34" charset="0"/>
                <a:cs typeface="Calibri" pitchFamily="34" charset="0"/>
              </a:rPr>
              <a:t>II vieta – 1 balas</a:t>
            </a:r>
          </a:p>
          <a:p>
            <a:pPr algn="ctr"/>
            <a:r>
              <a:rPr lang="lt-LT" sz="3200" b="1" dirty="0">
                <a:solidFill>
                  <a:schemeClr val="tx1"/>
                </a:solidFill>
                <a:latin typeface="Calibri" pitchFamily="34" charset="0"/>
                <a:cs typeface="Calibri" pitchFamily="34" charset="0"/>
              </a:rPr>
              <a:t> III vieta – 0,5 balo</a:t>
            </a:r>
            <a:endParaRPr lang="lt-LT" sz="3200" dirty="0">
              <a:solidFill>
                <a:schemeClr val="tx1"/>
              </a:solidFill>
              <a:latin typeface="Calibri" pitchFamily="34" charset="0"/>
              <a:cs typeface="Calibri" pitchFamily="34" charset="0"/>
            </a:endParaRPr>
          </a:p>
        </p:txBody>
      </p:sp>
      <p:sp>
        <p:nvSpPr>
          <p:cNvPr id="8" name="Down Arrow 7">
            <a:extLst>
              <a:ext uri="{FF2B5EF4-FFF2-40B4-BE49-F238E27FC236}">
                <a16:creationId xmlns:a16="http://schemas.microsoft.com/office/drawing/2014/main" id="{2F2CC6B2-DB55-4984-B4C6-3C12E309DD73}"/>
              </a:ext>
            </a:extLst>
          </p:cNvPr>
          <p:cNvSpPr/>
          <p:nvPr/>
        </p:nvSpPr>
        <p:spPr>
          <a:xfrm>
            <a:off x="3859812" y="3900376"/>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itchFamily="34" charset="0"/>
              <a:cs typeface="Calibri" pitchFamily="34" charset="0"/>
            </a:endParaRPr>
          </a:p>
        </p:txBody>
      </p:sp>
      <p:sp>
        <p:nvSpPr>
          <p:cNvPr id="9" name="Down Arrow 8">
            <a:extLst>
              <a:ext uri="{FF2B5EF4-FFF2-40B4-BE49-F238E27FC236}">
                <a16:creationId xmlns:a16="http://schemas.microsoft.com/office/drawing/2014/main" id="{4F97F477-5A25-4499-B4A8-1CBB46812305}"/>
              </a:ext>
            </a:extLst>
          </p:cNvPr>
          <p:cNvSpPr/>
          <p:nvPr/>
        </p:nvSpPr>
        <p:spPr>
          <a:xfrm>
            <a:off x="8615807" y="3900376"/>
            <a:ext cx="504056" cy="59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itchFamily="34" charset="0"/>
              <a:cs typeface="Calibri" pitchFamily="34" charset="0"/>
            </a:endParaRPr>
          </a:p>
        </p:txBody>
      </p:sp>
      <p:sp>
        <p:nvSpPr>
          <p:cNvPr id="10" name="Rectangle 2">
            <a:extLst>
              <a:ext uri="{FF2B5EF4-FFF2-40B4-BE49-F238E27FC236}">
                <a16:creationId xmlns:a16="http://schemas.microsoft.com/office/drawing/2014/main" id="{D8A61348-3BDB-4F0D-9940-6C20EF33CCE1}"/>
              </a:ext>
            </a:extLst>
          </p:cNvPr>
          <p:cNvSpPr>
            <a:spLocks noChangeArrowheads="1"/>
          </p:cNvSpPr>
          <p:nvPr/>
        </p:nvSpPr>
        <p:spPr bwMode="auto">
          <a:xfrm>
            <a:off x="2351111" y="281551"/>
            <a:ext cx="8496944" cy="708025"/>
          </a:xfrm>
          <a:prstGeom prst="rect">
            <a:avLst/>
          </a:prstGeom>
          <a:noFill/>
          <a:ln>
            <a:noFill/>
          </a:ln>
          <a:extLst/>
        </p:spPr>
        <p:txBody>
          <a:bodyPr wrap="square">
            <a:spAutoFit/>
          </a:bodyPr>
          <a:lstStyle/>
          <a:p>
            <a:pPr algn="ctr"/>
            <a:r>
              <a:rPr lang="lt-LT" sz="4000" b="1" dirty="0">
                <a:solidFill>
                  <a:schemeClr val="accent1">
                    <a:lumMod val="75000"/>
                  </a:schemeClr>
                </a:solidFill>
                <a:latin typeface="Calibri" pitchFamily="34" charset="0"/>
                <a:ea typeface="Calibri" pitchFamily="34" charset="0"/>
                <a:cs typeface="Calibri" pitchFamily="34" charset="0"/>
              </a:rPr>
              <a:t>Papildomi kriterijai</a:t>
            </a:r>
          </a:p>
        </p:txBody>
      </p:sp>
      <p:sp>
        <p:nvSpPr>
          <p:cNvPr id="11" name="Rounded Rectangle 10">
            <a:extLst>
              <a:ext uri="{FF2B5EF4-FFF2-40B4-BE49-F238E27FC236}">
                <a16:creationId xmlns:a16="http://schemas.microsoft.com/office/drawing/2014/main" id="{10427C63-CB72-4FBA-8BAE-8D5A9B67B749}"/>
              </a:ext>
            </a:extLst>
          </p:cNvPr>
          <p:cNvSpPr/>
          <p:nvPr/>
        </p:nvSpPr>
        <p:spPr>
          <a:xfrm>
            <a:off x="7175647" y="1976702"/>
            <a:ext cx="3323738" cy="18002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itchFamily="34" charset="0"/>
                <a:cs typeface="Calibri" pitchFamily="34" charset="0"/>
              </a:rPr>
              <a:t>Šalies olimpiadų ir konkursų prizinių vietų laimėtojams</a:t>
            </a:r>
            <a:endParaRPr lang="lt-LT" sz="2800" dirty="0">
              <a:latin typeface="Calibri" pitchFamily="34" charset="0"/>
              <a:cs typeface="Calibri" pitchFamily="34" charset="0"/>
            </a:endParaRPr>
          </a:p>
        </p:txBody>
      </p:sp>
    </p:spTree>
    <p:extLst>
      <p:ext uri="{BB962C8B-B14F-4D97-AF65-F5344CB8AC3E}">
        <p14:creationId xmlns:p14="http://schemas.microsoft.com/office/powerpoint/2010/main" val="1395220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01E13D22-FB3B-4C9F-B04D-291B62D6E5C6}"/>
              </a:ext>
            </a:extLst>
          </p:cNvPr>
          <p:cNvSpPr/>
          <p:nvPr/>
        </p:nvSpPr>
        <p:spPr>
          <a:xfrm>
            <a:off x="1919536" y="1293320"/>
            <a:ext cx="8352928"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itchFamily="34" charset="0"/>
                <a:cs typeface="Calibri" pitchFamily="34" charset="0"/>
              </a:rPr>
              <a:t>P</a:t>
            </a:r>
            <a:r>
              <a:rPr lang="en-GB" sz="2800" b="1" dirty="0" err="1">
                <a:solidFill>
                  <a:schemeClr val="tx1"/>
                </a:solidFill>
                <a:latin typeface="Calibri" pitchFamily="34" charset="0"/>
                <a:cs typeface="Calibri" pitchFamily="34" charset="0"/>
              </a:rPr>
              <a:t>irmojo</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arba</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antrojo</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dalyko</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brandos</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darbo</a:t>
            </a:r>
            <a:r>
              <a:rPr lang="en-GB" sz="2800" b="1" dirty="0">
                <a:solidFill>
                  <a:schemeClr val="tx1"/>
                </a:solidFill>
                <a:latin typeface="Calibri" pitchFamily="34" charset="0"/>
                <a:cs typeface="Calibri" pitchFamily="34" charset="0"/>
              </a:rPr>
              <a:t> ne </a:t>
            </a:r>
            <a:r>
              <a:rPr lang="en-GB" sz="2800" b="1" dirty="0" err="1">
                <a:solidFill>
                  <a:schemeClr val="tx1"/>
                </a:solidFill>
                <a:latin typeface="Calibri" pitchFamily="34" charset="0"/>
                <a:cs typeface="Calibri" pitchFamily="34" charset="0"/>
              </a:rPr>
              <a:t>žemesnis</a:t>
            </a:r>
            <a:r>
              <a:rPr lang="en-GB" sz="2800" b="1" dirty="0">
                <a:solidFill>
                  <a:schemeClr val="tx1"/>
                </a:solidFill>
                <a:latin typeface="Calibri" pitchFamily="34" charset="0"/>
                <a:cs typeface="Calibri" pitchFamily="34" charset="0"/>
              </a:rPr>
              <a:t> </a:t>
            </a:r>
            <a:r>
              <a:rPr lang="en-GB" sz="2800" b="1" dirty="0" err="1">
                <a:solidFill>
                  <a:schemeClr val="tx1"/>
                </a:solidFill>
                <a:latin typeface="Calibri" pitchFamily="34" charset="0"/>
                <a:cs typeface="Calibri" pitchFamily="34" charset="0"/>
              </a:rPr>
              <a:t>nei</a:t>
            </a:r>
            <a:r>
              <a:rPr lang="en-GB" sz="2800" b="1" dirty="0">
                <a:solidFill>
                  <a:schemeClr val="tx1"/>
                </a:solidFill>
                <a:latin typeface="Calibri" pitchFamily="34" charset="0"/>
                <a:cs typeface="Calibri" pitchFamily="34" charset="0"/>
              </a:rPr>
              <a:t> 9 </a:t>
            </a:r>
            <a:r>
              <a:rPr lang="en-GB" sz="2800" b="1" dirty="0" err="1">
                <a:solidFill>
                  <a:schemeClr val="tx1"/>
                </a:solidFill>
                <a:latin typeface="Calibri" pitchFamily="34" charset="0"/>
                <a:cs typeface="Calibri" pitchFamily="34" charset="0"/>
              </a:rPr>
              <a:t>įvertinimas</a:t>
            </a:r>
            <a:r>
              <a:rPr lang="lt-LT" sz="2800" b="1" dirty="0">
                <a:solidFill>
                  <a:schemeClr val="tx1"/>
                </a:solidFill>
                <a:latin typeface="Calibri" pitchFamily="34" charset="0"/>
                <a:cs typeface="Calibri" pitchFamily="34" charset="0"/>
              </a:rPr>
              <a:t> - </a:t>
            </a:r>
            <a:r>
              <a:rPr lang="lt-LT" sz="2800" b="1" dirty="0">
                <a:solidFill>
                  <a:srgbClr val="FF0000"/>
                </a:solidFill>
                <a:latin typeface="Calibri" pitchFamily="34" charset="0"/>
                <a:cs typeface="Calibri" pitchFamily="34" charset="0"/>
              </a:rPr>
              <a:t>0,25</a:t>
            </a:r>
            <a:r>
              <a:rPr lang="lt-LT" sz="2800" b="1" dirty="0">
                <a:solidFill>
                  <a:schemeClr val="tx1"/>
                </a:solidFill>
                <a:latin typeface="Calibri" pitchFamily="34" charset="0"/>
                <a:cs typeface="Calibri" pitchFamily="34" charset="0"/>
              </a:rPr>
              <a:t> papildomo balo </a:t>
            </a:r>
          </a:p>
        </p:txBody>
      </p:sp>
      <p:sp>
        <p:nvSpPr>
          <p:cNvPr id="6" name="Rounded Rectangle 5">
            <a:extLst>
              <a:ext uri="{FF2B5EF4-FFF2-40B4-BE49-F238E27FC236}">
                <a16:creationId xmlns:a16="http://schemas.microsoft.com/office/drawing/2014/main" id="{587834D7-DCB0-4801-8A5F-0ACC8EC43CAB}"/>
              </a:ext>
            </a:extLst>
          </p:cNvPr>
          <p:cNvSpPr/>
          <p:nvPr/>
        </p:nvSpPr>
        <p:spPr>
          <a:xfrm>
            <a:off x="1919536" y="3332433"/>
            <a:ext cx="8352928"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itchFamily="34" charset="0"/>
                <a:cs typeface="Calibri" pitchFamily="34" charset="0"/>
              </a:rPr>
              <a:t>stojantiesiems į programas, kurias baigus suteikiama </a:t>
            </a:r>
            <a:r>
              <a:rPr lang="lt-LT" sz="2800" b="1" dirty="0">
                <a:solidFill>
                  <a:srgbClr val="C00000"/>
                </a:solidFill>
                <a:latin typeface="Calibri" pitchFamily="34" charset="0"/>
                <a:cs typeface="Calibri" pitchFamily="34" charset="0"/>
              </a:rPr>
              <a:t>pedagogo kvalifikacija</a:t>
            </a:r>
            <a:r>
              <a:rPr lang="lt-LT" sz="2800" b="1" dirty="0">
                <a:solidFill>
                  <a:schemeClr val="tx1"/>
                </a:solidFill>
                <a:latin typeface="Calibri" pitchFamily="34" charset="0"/>
                <a:cs typeface="Calibri" pitchFamily="34" charset="0"/>
              </a:rPr>
              <a:t>, ir teigiamai išlaikiusiems motyvacijos testą, pridedama </a:t>
            </a:r>
            <a:r>
              <a:rPr lang="lt-LT" sz="2800" b="1" dirty="0">
                <a:solidFill>
                  <a:srgbClr val="C00000"/>
                </a:solidFill>
                <a:latin typeface="Calibri" pitchFamily="34" charset="0"/>
                <a:cs typeface="Calibri" pitchFamily="34" charset="0"/>
              </a:rPr>
              <a:t>1 arba 2 balai</a:t>
            </a:r>
          </a:p>
        </p:txBody>
      </p:sp>
      <p:sp>
        <p:nvSpPr>
          <p:cNvPr id="7" name="Rectangle 2">
            <a:extLst>
              <a:ext uri="{FF2B5EF4-FFF2-40B4-BE49-F238E27FC236}">
                <a16:creationId xmlns:a16="http://schemas.microsoft.com/office/drawing/2014/main" id="{3CAF5610-C9D3-4FE4-8DDD-E6EB1BE73B0E}"/>
              </a:ext>
            </a:extLst>
          </p:cNvPr>
          <p:cNvSpPr>
            <a:spLocks noChangeArrowheads="1"/>
          </p:cNvSpPr>
          <p:nvPr/>
        </p:nvSpPr>
        <p:spPr bwMode="auto">
          <a:xfrm>
            <a:off x="1996430" y="256384"/>
            <a:ext cx="8496944" cy="708025"/>
          </a:xfrm>
          <a:prstGeom prst="rect">
            <a:avLst/>
          </a:prstGeom>
          <a:noFill/>
          <a:ln>
            <a:noFill/>
          </a:ln>
          <a:extLst/>
        </p:spPr>
        <p:txBody>
          <a:bodyPr wrap="square">
            <a:spAutoFit/>
          </a:bodyPr>
          <a:lstStyle/>
          <a:p>
            <a:pPr algn="ctr"/>
            <a:r>
              <a:rPr lang="lt-LT" sz="4000" b="1" dirty="0">
                <a:solidFill>
                  <a:schemeClr val="accent1">
                    <a:lumMod val="75000"/>
                  </a:schemeClr>
                </a:solidFill>
                <a:latin typeface="Calibri" pitchFamily="34" charset="0"/>
                <a:ea typeface="Calibri" pitchFamily="34" charset="0"/>
                <a:cs typeface="Calibri" pitchFamily="34" charset="0"/>
              </a:rPr>
              <a:t>Papildomi kriterijai</a:t>
            </a:r>
          </a:p>
        </p:txBody>
      </p:sp>
    </p:spTree>
    <p:extLst>
      <p:ext uri="{BB962C8B-B14F-4D97-AF65-F5344CB8AC3E}">
        <p14:creationId xmlns:p14="http://schemas.microsoft.com/office/powerpoint/2010/main" val="402535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35986B72-BEEF-47D5-8D81-C6C0312BB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4D0686-A1EF-4631-83DB-18B5A546C8EC}"/>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4">
            <a:extLst>
              <a:ext uri="{FF2B5EF4-FFF2-40B4-BE49-F238E27FC236}">
                <a16:creationId xmlns:a16="http://schemas.microsoft.com/office/drawing/2014/main" id="{7A348DE3-F0BE-4D8B-ABE1-223EEB87AEF8}"/>
              </a:ext>
            </a:extLst>
          </p:cNvPr>
          <p:cNvSpPr/>
          <p:nvPr/>
        </p:nvSpPr>
        <p:spPr>
          <a:xfrm>
            <a:off x="1956055" y="4028987"/>
            <a:ext cx="2967617" cy="1574859"/>
          </a:xfrm>
          <a:prstGeom prst="roundRect">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endParaRPr>
          </a:p>
        </p:txBody>
      </p:sp>
      <p:sp>
        <p:nvSpPr>
          <p:cNvPr id="5" name="Rectangle 4">
            <a:extLst>
              <a:ext uri="{FF2B5EF4-FFF2-40B4-BE49-F238E27FC236}">
                <a16:creationId xmlns:a16="http://schemas.microsoft.com/office/drawing/2014/main" id="{1EDA02F0-C4D9-4E24-9BA6-4500F76319E4}"/>
              </a:ext>
            </a:extLst>
          </p:cNvPr>
          <p:cNvSpPr/>
          <p:nvPr/>
        </p:nvSpPr>
        <p:spPr>
          <a:xfrm>
            <a:off x="2207795" y="4176843"/>
            <a:ext cx="2464137" cy="1384995"/>
          </a:xfrm>
          <a:prstGeom prst="rect">
            <a:avLst/>
          </a:prstGeom>
        </p:spPr>
        <p:txBody>
          <a:bodyPr wrap="none">
            <a:spAutoFit/>
          </a:bodyPr>
          <a:lstStyle/>
          <a:p>
            <a:pPr algn="ctr"/>
            <a:r>
              <a:rPr lang="lt-LT" sz="2800" b="1" dirty="0">
                <a:solidFill>
                  <a:srgbClr val="C00000"/>
                </a:solidFill>
              </a:rPr>
              <a:t>Į valstybės</a:t>
            </a:r>
          </a:p>
          <a:p>
            <a:pPr algn="ctr"/>
            <a:r>
              <a:rPr lang="lt-LT" sz="2800" b="1" dirty="0">
                <a:solidFill>
                  <a:srgbClr val="C00000"/>
                </a:solidFill>
              </a:rPr>
              <a:t>finansuojamas</a:t>
            </a:r>
          </a:p>
          <a:p>
            <a:pPr algn="ctr"/>
            <a:r>
              <a:rPr lang="lt-LT" sz="2800" b="1" dirty="0">
                <a:solidFill>
                  <a:srgbClr val="C00000"/>
                </a:solidFill>
              </a:rPr>
              <a:t>(VF) </a:t>
            </a:r>
            <a:endParaRPr lang="lt-LT" sz="2800" dirty="0"/>
          </a:p>
        </p:txBody>
      </p:sp>
      <p:sp>
        <p:nvSpPr>
          <p:cNvPr id="6" name="Rectangle 5">
            <a:extLst>
              <a:ext uri="{FF2B5EF4-FFF2-40B4-BE49-F238E27FC236}">
                <a16:creationId xmlns:a16="http://schemas.microsoft.com/office/drawing/2014/main" id="{38DFB460-AF4D-4910-99A0-2D510B6354F1}"/>
              </a:ext>
            </a:extLst>
          </p:cNvPr>
          <p:cNvSpPr/>
          <p:nvPr/>
        </p:nvSpPr>
        <p:spPr>
          <a:xfrm>
            <a:off x="7199380" y="4176843"/>
            <a:ext cx="2823210" cy="1384995"/>
          </a:xfrm>
          <a:prstGeom prst="rect">
            <a:avLst/>
          </a:prstGeom>
        </p:spPr>
        <p:txBody>
          <a:bodyPr wrap="none">
            <a:spAutoFit/>
          </a:bodyPr>
          <a:lstStyle/>
          <a:p>
            <a:pPr algn="ctr"/>
            <a:r>
              <a:rPr lang="lt-LT" sz="2800" b="1" dirty="0">
                <a:solidFill>
                  <a:srgbClr val="C00000"/>
                </a:solidFill>
              </a:rPr>
              <a:t>Į valstybės</a:t>
            </a:r>
          </a:p>
          <a:p>
            <a:pPr algn="ctr"/>
            <a:r>
              <a:rPr lang="lt-LT" sz="2800" b="1" dirty="0">
                <a:solidFill>
                  <a:srgbClr val="C00000"/>
                </a:solidFill>
              </a:rPr>
              <a:t>nefinansuojamas</a:t>
            </a:r>
          </a:p>
          <a:p>
            <a:pPr algn="ctr"/>
            <a:r>
              <a:rPr lang="lt-LT" sz="2800" b="1" dirty="0">
                <a:solidFill>
                  <a:srgbClr val="C00000"/>
                </a:solidFill>
              </a:rPr>
              <a:t> (VNF)</a:t>
            </a:r>
            <a:endParaRPr lang="lt-LT" sz="2800" dirty="0"/>
          </a:p>
        </p:txBody>
      </p:sp>
      <p:sp>
        <p:nvSpPr>
          <p:cNvPr id="7" name="Rectangle 6">
            <a:extLst>
              <a:ext uri="{FF2B5EF4-FFF2-40B4-BE49-F238E27FC236}">
                <a16:creationId xmlns:a16="http://schemas.microsoft.com/office/drawing/2014/main" id="{D0DCCD10-CF54-4B8F-BB15-700D2408F714}"/>
              </a:ext>
            </a:extLst>
          </p:cNvPr>
          <p:cNvSpPr/>
          <p:nvPr/>
        </p:nvSpPr>
        <p:spPr>
          <a:xfrm>
            <a:off x="1222986" y="153568"/>
            <a:ext cx="9831897" cy="2308324"/>
          </a:xfrm>
          <a:prstGeom prst="rect">
            <a:avLst/>
          </a:prstGeom>
        </p:spPr>
        <p:txBody>
          <a:bodyPr wrap="square">
            <a:spAutoFit/>
          </a:bodyPr>
          <a:lstStyle/>
          <a:p>
            <a:pPr algn="ctr"/>
            <a:r>
              <a:rPr lang="lt-LT" sz="2400" dirty="0">
                <a:latin typeface="Calibri" panose="020F0502020204030204" pitchFamily="34" charset="0"/>
                <a:cs typeface="Calibri" panose="020F0502020204030204" pitchFamily="34" charset="0"/>
              </a:rPr>
              <a:t>Lietuvos Respublikos švietimo ir mokslo ministro </a:t>
            </a:r>
          </a:p>
          <a:p>
            <a:pPr algn="ctr"/>
            <a:r>
              <a:rPr lang="lt-LT" sz="2400" dirty="0">
                <a:latin typeface="Calibri" panose="020F0502020204030204" pitchFamily="34" charset="0"/>
                <a:cs typeface="Calibri" panose="020F0502020204030204" pitchFamily="34" charset="0"/>
              </a:rPr>
              <a:t>2017 m. </a:t>
            </a:r>
            <a:r>
              <a:rPr lang="nn-NO" sz="2400" dirty="0">
                <a:latin typeface="Calibri" panose="020F0502020204030204" pitchFamily="34" charset="0"/>
                <a:cs typeface="Calibri" panose="020F0502020204030204" pitchFamily="34" charset="0"/>
              </a:rPr>
              <a:t>rugpjūčio 30 d. Nr. V-661</a:t>
            </a:r>
            <a:r>
              <a:rPr lang="lt-LT" sz="2400" dirty="0">
                <a:latin typeface="Calibri" panose="020F0502020204030204" pitchFamily="34" charset="0"/>
                <a:cs typeface="Calibri" panose="020F0502020204030204" pitchFamily="34" charset="0"/>
              </a:rPr>
              <a:t> </a:t>
            </a:r>
            <a:r>
              <a:rPr lang="lt-LT" sz="2400" b="1" dirty="0"/>
              <a:t> </a:t>
            </a:r>
          </a:p>
          <a:p>
            <a:pPr algn="ctr"/>
            <a:endParaRPr lang="lt-LT" sz="2400" b="1" dirty="0"/>
          </a:p>
          <a:p>
            <a:pPr algn="ctr"/>
            <a:r>
              <a:rPr lang="lt-LT" sz="2400" b="1" dirty="0"/>
              <a:t>„DĖL ASMENŲ, PRETENDUOJANČIŲ NUO 2019 METŲ Į AUKŠTŲJŲ MOKYKLŲ PIRMOSIOS PAKOPOS IR VIENTISŲJŲ STUDIJŲ VIETAS, MOKYMOSI REZULTATŲ MINIMALIŲ RODIKLIŲ PATVIRTINIMO“</a:t>
            </a:r>
            <a:r>
              <a:rPr lang="lt-LT" sz="2400" b="1" dirty="0">
                <a:cs typeface="Calibri" panose="020F0502020204030204" pitchFamily="34" charset="0"/>
              </a:rPr>
              <a:t>.</a:t>
            </a:r>
          </a:p>
        </p:txBody>
      </p:sp>
      <p:sp>
        <p:nvSpPr>
          <p:cNvPr id="8" name="Rounded Rectangle 4">
            <a:extLst>
              <a:ext uri="{FF2B5EF4-FFF2-40B4-BE49-F238E27FC236}">
                <a16:creationId xmlns:a16="http://schemas.microsoft.com/office/drawing/2014/main" id="{48C66AFB-82F1-462C-9385-DF2575428DCA}"/>
              </a:ext>
            </a:extLst>
          </p:cNvPr>
          <p:cNvSpPr/>
          <p:nvPr/>
        </p:nvSpPr>
        <p:spPr>
          <a:xfrm>
            <a:off x="7075010" y="4054198"/>
            <a:ext cx="2967617" cy="1549648"/>
          </a:xfrm>
          <a:prstGeom prst="roundRect">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endParaRPr>
          </a:p>
        </p:txBody>
      </p:sp>
      <p:sp>
        <p:nvSpPr>
          <p:cNvPr id="9" name="Rounded Rectangle 4">
            <a:extLst>
              <a:ext uri="{FF2B5EF4-FFF2-40B4-BE49-F238E27FC236}">
                <a16:creationId xmlns:a16="http://schemas.microsoft.com/office/drawing/2014/main" id="{8738FC86-AD64-429C-A7BE-5527A009C90D}"/>
              </a:ext>
            </a:extLst>
          </p:cNvPr>
          <p:cNvSpPr/>
          <p:nvPr/>
        </p:nvSpPr>
        <p:spPr>
          <a:xfrm>
            <a:off x="4539514" y="2609748"/>
            <a:ext cx="2967617" cy="741885"/>
          </a:xfrm>
          <a:prstGeom prst="roundRect">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endParaRPr>
          </a:p>
        </p:txBody>
      </p:sp>
      <p:sp>
        <p:nvSpPr>
          <p:cNvPr id="10" name="Rectangle 9">
            <a:extLst>
              <a:ext uri="{FF2B5EF4-FFF2-40B4-BE49-F238E27FC236}">
                <a16:creationId xmlns:a16="http://schemas.microsoft.com/office/drawing/2014/main" id="{D7B22184-8E48-4746-8FFF-2FE812645520}"/>
              </a:ext>
            </a:extLst>
          </p:cNvPr>
          <p:cNvSpPr/>
          <p:nvPr/>
        </p:nvSpPr>
        <p:spPr>
          <a:xfrm>
            <a:off x="4607836" y="2734825"/>
            <a:ext cx="2976328" cy="523220"/>
          </a:xfrm>
          <a:prstGeom prst="rect">
            <a:avLst/>
          </a:prstGeom>
        </p:spPr>
        <p:txBody>
          <a:bodyPr wrap="none">
            <a:spAutoFit/>
          </a:bodyPr>
          <a:lstStyle/>
          <a:p>
            <a:r>
              <a:rPr lang="lt-LT" sz="2800" b="1" dirty="0">
                <a:solidFill>
                  <a:srgbClr val="C00000"/>
                </a:solidFill>
              </a:rPr>
              <a:t>PRETENDUOJANT </a:t>
            </a:r>
            <a:endParaRPr lang="lt-LT" sz="2800" dirty="0"/>
          </a:p>
        </p:txBody>
      </p:sp>
      <p:sp>
        <p:nvSpPr>
          <p:cNvPr id="12" name="Down Arrow 5">
            <a:extLst>
              <a:ext uri="{FF2B5EF4-FFF2-40B4-BE49-F238E27FC236}">
                <a16:creationId xmlns:a16="http://schemas.microsoft.com/office/drawing/2014/main" id="{965205A2-7A14-4CAF-8B05-333FC534E85B}"/>
              </a:ext>
            </a:extLst>
          </p:cNvPr>
          <p:cNvSpPr/>
          <p:nvPr/>
        </p:nvSpPr>
        <p:spPr>
          <a:xfrm rot="19836970">
            <a:off x="6422455" y="3448037"/>
            <a:ext cx="323378" cy="923975"/>
          </a:xfrm>
          <a:prstGeom prst="downArrow">
            <a:avLst>
              <a:gd name="adj1" fmla="val 50000"/>
              <a:gd name="adj2" fmla="val 889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1800" b="1" i="0" u="none" strike="noStrike" kern="1200" cap="none" spc="0" normalizeH="0" baseline="0" noProof="0">
              <a:ln>
                <a:noFill/>
              </a:ln>
              <a:solidFill>
                <a:prstClr val="white"/>
              </a:solidFill>
              <a:effectLst/>
              <a:uLnTx/>
              <a:uFillTx/>
              <a:latin typeface="Calibri" pitchFamily="34" charset="0"/>
              <a:ea typeface="+mn-ea"/>
              <a:cs typeface="Calibri" pitchFamily="34" charset="0"/>
            </a:endParaRPr>
          </a:p>
        </p:txBody>
      </p:sp>
      <p:sp>
        <p:nvSpPr>
          <p:cNvPr id="13" name="Down Arrow 5">
            <a:extLst>
              <a:ext uri="{FF2B5EF4-FFF2-40B4-BE49-F238E27FC236}">
                <a16:creationId xmlns:a16="http://schemas.microsoft.com/office/drawing/2014/main" id="{CBDA07C1-5B86-4568-BA9E-7DEE3C037F81}"/>
              </a:ext>
            </a:extLst>
          </p:cNvPr>
          <p:cNvSpPr/>
          <p:nvPr/>
        </p:nvSpPr>
        <p:spPr>
          <a:xfrm rot="1435413">
            <a:off x="5290443" y="3448035"/>
            <a:ext cx="323378" cy="923975"/>
          </a:xfrm>
          <a:prstGeom prst="downArrow">
            <a:avLst>
              <a:gd name="adj1" fmla="val 50000"/>
              <a:gd name="adj2" fmla="val 889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1800" b="1" i="0" u="none" strike="noStrike" kern="1200" cap="none" spc="0" normalizeH="0" baseline="0" noProof="0">
              <a:ln>
                <a:noFill/>
              </a:ln>
              <a:solidFill>
                <a:prstClr val="white"/>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722255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B05807A6-7538-4C1E-B9E1-7DF84BAC01E5}"/>
              </a:ext>
            </a:extLst>
          </p:cNvPr>
          <p:cNvSpPr/>
          <p:nvPr/>
        </p:nvSpPr>
        <p:spPr>
          <a:xfrm>
            <a:off x="1919536" y="1370030"/>
            <a:ext cx="835292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itchFamily="34" charset="0"/>
                <a:cs typeface="Calibri" pitchFamily="34" charset="0"/>
              </a:rPr>
              <a:t>Stojantiesiems į universitetinių studijų muzikos krypties programas pridedami balai, kuriems pritaikoma formulė - </a:t>
            </a:r>
            <a:r>
              <a:rPr lang="pt-BR" sz="2800" b="1" dirty="0">
                <a:solidFill>
                  <a:srgbClr val="C00000"/>
                </a:solidFill>
                <a:latin typeface="Calibri" pitchFamily="34" charset="0"/>
                <a:cs typeface="Calibri" pitchFamily="34" charset="0"/>
              </a:rPr>
              <a:t>0,15×A, </a:t>
            </a:r>
            <a:endParaRPr lang="lt-LT" sz="2800" b="1" dirty="0">
              <a:solidFill>
                <a:srgbClr val="C00000"/>
              </a:solidFill>
              <a:latin typeface="Calibri" pitchFamily="34" charset="0"/>
              <a:cs typeface="Calibri" pitchFamily="34" charset="0"/>
            </a:endParaRPr>
          </a:p>
          <a:p>
            <a:pPr algn="ctr"/>
            <a:endParaRPr lang="lt-LT" sz="2800" b="1" dirty="0">
              <a:solidFill>
                <a:schemeClr val="tx1"/>
              </a:solidFill>
              <a:latin typeface="Calibri" pitchFamily="34" charset="0"/>
              <a:cs typeface="Calibri" pitchFamily="34" charset="0"/>
            </a:endParaRPr>
          </a:p>
          <a:p>
            <a:pPr algn="ctr"/>
            <a:r>
              <a:rPr lang="pt-BR" sz="2800" b="1" dirty="0">
                <a:solidFill>
                  <a:schemeClr val="tx1"/>
                </a:solidFill>
                <a:latin typeface="Calibri" pitchFamily="34" charset="0"/>
                <a:cs typeface="Calibri" pitchFamily="34" charset="0"/>
              </a:rPr>
              <a:t>čia A – muzikologijos mokyklinio brandos egzamino įvertinimas</a:t>
            </a:r>
            <a:endParaRPr lang="lt-LT" sz="2800" b="1" dirty="0">
              <a:solidFill>
                <a:schemeClr val="tx1"/>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189D4ECB-AAE8-4967-9B82-0A455D829192}"/>
              </a:ext>
            </a:extLst>
          </p:cNvPr>
          <p:cNvSpPr>
            <a:spLocks noChangeArrowheads="1"/>
          </p:cNvSpPr>
          <p:nvPr/>
        </p:nvSpPr>
        <p:spPr bwMode="auto">
          <a:xfrm>
            <a:off x="1847528" y="239606"/>
            <a:ext cx="8496944" cy="708025"/>
          </a:xfrm>
          <a:prstGeom prst="rect">
            <a:avLst/>
          </a:prstGeom>
          <a:noFill/>
          <a:ln>
            <a:noFill/>
          </a:ln>
          <a:extLst/>
        </p:spPr>
        <p:txBody>
          <a:bodyPr wrap="square">
            <a:spAutoFit/>
          </a:bodyPr>
          <a:lstStyle/>
          <a:p>
            <a:pPr algn="ctr"/>
            <a:r>
              <a:rPr lang="lt-LT" sz="4000" b="1" dirty="0">
                <a:solidFill>
                  <a:schemeClr val="accent1">
                    <a:lumMod val="75000"/>
                  </a:schemeClr>
                </a:solidFill>
                <a:latin typeface="Calibri" pitchFamily="34" charset="0"/>
                <a:ea typeface="Calibri" pitchFamily="34" charset="0"/>
                <a:cs typeface="Calibri" pitchFamily="34" charset="0"/>
              </a:rPr>
              <a:t>Papildomi kriterijai</a:t>
            </a:r>
          </a:p>
        </p:txBody>
      </p:sp>
    </p:spTree>
    <p:extLst>
      <p:ext uri="{BB962C8B-B14F-4D97-AF65-F5344CB8AC3E}">
        <p14:creationId xmlns:p14="http://schemas.microsoft.com/office/powerpoint/2010/main" val="445957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87A1C1F8-A359-4267-8E97-BC8DACB770FA}"/>
              </a:ext>
            </a:extLst>
          </p:cNvPr>
          <p:cNvSpPr/>
          <p:nvPr/>
        </p:nvSpPr>
        <p:spPr>
          <a:xfrm>
            <a:off x="1847528" y="1338826"/>
            <a:ext cx="8496944"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itchFamily="34" charset="0"/>
                <a:cs typeface="Calibri" pitchFamily="34" charset="0"/>
              </a:rPr>
              <a:t>asmenims, baigusiems bazinius karinius mokymus arba </a:t>
            </a:r>
            <a:r>
              <a:rPr lang="lt-LT" sz="2800" b="1" dirty="0">
                <a:solidFill>
                  <a:srgbClr val="FF0000"/>
                </a:solidFill>
                <a:latin typeface="Calibri" pitchFamily="34" charset="0"/>
                <a:cs typeface="Calibri" pitchFamily="34" charset="0"/>
              </a:rPr>
              <a:t>privalomąją karo tarnybą</a:t>
            </a:r>
            <a:r>
              <a:rPr lang="lt-LT" sz="2800" b="1" dirty="0">
                <a:solidFill>
                  <a:schemeClr val="tx1"/>
                </a:solidFill>
                <a:latin typeface="Calibri" pitchFamily="34" charset="0"/>
                <a:cs typeface="Calibri" pitchFamily="34" charset="0"/>
              </a:rPr>
              <a:t>,</a:t>
            </a:r>
            <a:endParaRPr lang="en-GB" sz="2800" b="1" dirty="0">
              <a:solidFill>
                <a:schemeClr val="tx1"/>
              </a:solidFill>
              <a:latin typeface="Calibri" pitchFamily="34" charset="0"/>
              <a:cs typeface="Calibri" pitchFamily="34" charset="0"/>
            </a:endParaRPr>
          </a:p>
          <a:p>
            <a:pPr algn="ctr"/>
            <a:r>
              <a:rPr lang="lt-LT" sz="2800" b="1" dirty="0">
                <a:solidFill>
                  <a:schemeClr val="tx1"/>
                </a:solidFill>
                <a:latin typeface="Calibri" pitchFamily="34" charset="0"/>
                <a:cs typeface="Calibri" pitchFamily="34" charset="0"/>
              </a:rPr>
              <a:t> prie konkursinio balo pridedama po </a:t>
            </a:r>
            <a:r>
              <a:rPr lang="lt-LT" sz="2800" b="1" dirty="0">
                <a:solidFill>
                  <a:srgbClr val="FF0000"/>
                </a:solidFill>
                <a:latin typeface="Calibri" pitchFamily="34" charset="0"/>
                <a:cs typeface="Calibri" pitchFamily="34" charset="0"/>
              </a:rPr>
              <a:t>0,5 balo</a:t>
            </a:r>
            <a:r>
              <a:rPr lang="lt-LT" sz="2800" b="1" dirty="0">
                <a:solidFill>
                  <a:schemeClr val="tx1"/>
                </a:solidFill>
                <a:latin typeface="Calibri" pitchFamily="34" charset="0"/>
                <a:cs typeface="Calibri" pitchFamily="34" charset="0"/>
              </a:rPr>
              <a:t>.</a:t>
            </a:r>
            <a:endParaRPr lang="en-GB" sz="2800" b="1" dirty="0">
              <a:solidFill>
                <a:schemeClr val="tx1"/>
              </a:solidFill>
              <a:latin typeface="Calibri" pitchFamily="34" charset="0"/>
              <a:cs typeface="Calibri" pitchFamily="34" charset="0"/>
            </a:endParaRPr>
          </a:p>
          <a:p>
            <a:pPr algn="ctr"/>
            <a:endParaRPr lang="lt-LT" sz="2800" b="1" dirty="0">
              <a:solidFill>
                <a:schemeClr val="tx1"/>
              </a:solidFill>
              <a:latin typeface="Calibri" pitchFamily="34" charset="0"/>
              <a:cs typeface="Calibri" pitchFamily="34" charset="0"/>
            </a:endParaRPr>
          </a:p>
          <a:p>
            <a:pPr algn="ctr"/>
            <a:r>
              <a:rPr lang="lt-LT" sz="2800" b="1" dirty="0">
                <a:solidFill>
                  <a:schemeClr val="tx1"/>
                </a:solidFill>
                <a:latin typeface="Calibri" pitchFamily="34" charset="0"/>
                <a:cs typeface="Calibri" pitchFamily="34" charset="0"/>
              </a:rPr>
              <a:t> Aukštosios mokyklos priėmimo taisyklėse nurodo maksimalų tokių priimamų asmenų skaičių studijų programose, kuriose vietų skaičius yra ribojamas.</a:t>
            </a:r>
          </a:p>
        </p:txBody>
      </p:sp>
      <p:sp>
        <p:nvSpPr>
          <p:cNvPr id="6" name="Rectangle 2">
            <a:extLst>
              <a:ext uri="{FF2B5EF4-FFF2-40B4-BE49-F238E27FC236}">
                <a16:creationId xmlns:a16="http://schemas.microsoft.com/office/drawing/2014/main" id="{2046AB8F-F66C-408E-B2E5-066BBE3E434F}"/>
              </a:ext>
            </a:extLst>
          </p:cNvPr>
          <p:cNvSpPr>
            <a:spLocks noChangeArrowheads="1"/>
          </p:cNvSpPr>
          <p:nvPr/>
        </p:nvSpPr>
        <p:spPr bwMode="auto">
          <a:xfrm>
            <a:off x="3932737" y="273162"/>
            <a:ext cx="4326526" cy="708025"/>
          </a:xfrm>
          <a:prstGeom prst="rect">
            <a:avLst/>
          </a:prstGeom>
          <a:noFill/>
          <a:ln>
            <a:noFill/>
          </a:ln>
          <a:extLst/>
        </p:spPr>
        <p:txBody>
          <a:bodyPr wrap="square">
            <a:spAutoFit/>
          </a:bodyPr>
          <a:lstStyle/>
          <a:p>
            <a:pPr algn="ctr"/>
            <a:r>
              <a:rPr lang="lt-LT" sz="4000" b="1" dirty="0">
                <a:solidFill>
                  <a:schemeClr val="accent1">
                    <a:lumMod val="75000"/>
                  </a:schemeClr>
                </a:solidFill>
                <a:latin typeface="Calibri" pitchFamily="34" charset="0"/>
                <a:ea typeface="Calibri" pitchFamily="34" charset="0"/>
                <a:cs typeface="Calibri" pitchFamily="34" charset="0"/>
              </a:rPr>
              <a:t>Papildomi kriterijai</a:t>
            </a:r>
          </a:p>
        </p:txBody>
      </p:sp>
    </p:spTree>
    <p:extLst>
      <p:ext uri="{BB962C8B-B14F-4D97-AF65-F5344CB8AC3E}">
        <p14:creationId xmlns:p14="http://schemas.microsoft.com/office/powerpoint/2010/main" val="415758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2">
            <a:extLst>
              <a:ext uri="{FF2B5EF4-FFF2-40B4-BE49-F238E27FC236}">
                <a16:creationId xmlns:a16="http://schemas.microsoft.com/office/drawing/2014/main" id="{9839D700-30FE-47AE-AD19-24ED5BCB452F}"/>
              </a:ext>
            </a:extLst>
          </p:cNvPr>
          <p:cNvSpPr/>
          <p:nvPr/>
        </p:nvSpPr>
        <p:spPr>
          <a:xfrm>
            <a:off x="1991544" y="3344855"/>
            <a:ext cx="8208911" cy="273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charset="0"/>
              <a:buChar char="•"/>
            </a:pPr>
            <a:r>
              <a:rPr lang="lt-LT" sz="2800" b="1" dirty="0" err="1">
                <a:solidFill>
                  <a:schemeClr val="tx1"/>
                </a:solidFill>
                <a:latin typeface="Calibri" pitchFamily="34" charset="0"/>
                <a:cs typeface="Calibri" panose="020F0502020204030204" pitchFamily="34" charset="0"/>
              </a:rPr>
              <a:t>Savanorystę</a:t>
            </a:r>
            <a:r>
              <a:rPr lang="lt-LT" sz="2800" b="1" dirty="0">
                <a:solidFill>
                  <a:schemeClr val="tx1"/>
                </a:solidFill>
                <a:latin typeface="Calibri" panose="020F0502020204030204" pitchFamily="34" charset="0"/>
                <a:cs typeface="Calibri" panose="020F0502020204030204" pitchFamily="34" charset="0"/>
              </a:rPr>
              <a:t> gali atlikti:</a:t>
            </a:r>
          </a:p>
          <a:p>
            <a:pPr marL="457200" indent="-457200">
              <a:buFont typeface="Arial" charset="0"/>
              <a:buChar char="•"/>
            </a:pPr>
            <a:r>
              <a:rPr lang="lt-LT" sz="2800" b="1" dirty="0">
                <a:solidFill>
                  <a:schemeClr val="tx1"/>
                </a:solidFill>
                <a:latin typeface="Calibri" panose="020F0502020204030204" pitchFamily="34" charset="0"/>
                <a:cs typeface="Calibri" panose="020F0502020204030204" pitchFamily="34" charset="0"/>
              </a:rPr>
              <a:t>15–29 m. amžiaus jaunuoliai, nedirbantys, nesimokantys, nedalyvaujantys mokymuose ir neregistruoti teritorinėje darbo biržoje (TDB) </a:t>
            </a:r>
          </a:p>
          <a:p>
            <a:pPr marL="457200" indent="-457200">
              <a:buFont typeface="Arial" charset="0"/>
              <a:buChar char="•"/>
            </a:pPr>
            <a:r>
              <a:rPr lang="lt-LT" sz="2800" b="1" dirty="0">
                <a:solidFill>
                  <a:schemeClr val="tx1"/>
                </a:solidFill>
                <a:latin typeface="Calibri" panose="020F0502020204030204" pitchFamily="34" charset="0"/>
                <a:cs typeface="Calibri" panose="020F0502020204030204" pitchFamily="34" charset="0"/>
              </a:rPr>
              <a:t>16–29 m. jaunuoliai, nedirbantys, nesimokantys, mokymuose nedalyvaujantys ir registruoti TDB.</a:t>
            </a:r>
          </a:p>
        </p:txBody>
      </p:sp>
      <p:sp>
        <p:nvSpPr>
          <p:cNvPr id="5" name="Rounded Rectangle 3">
            <a:extLst>
              <a:ext uri="{FF2B5EF4-FFF2-40B4-BE49-F238E27FC236}">
                <a16:creationId xmlns:a16="http://schemas.microsoft.com/office/drawing/2014/main" id="{9B3DEBA0-6072-4F6B-8FF9-FE7C6D5D9310}"/>
              </a:ext>
            </a:extLst>
          </p:cNvPr>
          <p:cNvSpPr/>
          <p:nvPr/>
        </p:nvSpPr>
        <p:spPr>
          <a:xfrm>
            <a:off x="1991544" y="1165498"/>
            <a:ext cx="8208912"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FF0000"/>
                </a:solidFill>
                <a:latin typeface="Calibri" pitchFamily="34" charset="0"/>
                <a:cs typeface="Calibri" pitchFamily="34" charset="0"/>
              </a:rPr>
              <a:t>0,25</a:t>
            </a:r>
            <a:r>
              <a:rPr lang="lt-LT" sz="2800" b="1" dirty="0">
                <a:solidFill>
                  <a:schemeClr val="tx1"/>
                </a:solidFill>
                <a:latin typeface="Calibri" pitchFamily="34" charset="0"/>
                <a:cs typeface="Calibri" pitchFamily="34" charset="0"/>
              </a:rPr>
              <a:t> papildomo balo už dalyvavimą ilgalaikėje jaunimo nacionalinėje arba tarptautinėje savanoriškoje veikloje, </a:t>
            </a:r>
            <a:endParaRPr lang="en-GB" sz="2800" b="1" dirty="0">
              <a:solidFill>
                <a:schemeClr val="tx1"/>
              </a:solidFill>
              <a:latin typeface="Calibri" pitchFamily="34" charset="0"/>
              <a:cs typeface="Calibri" pitchFamily="34" charset="0"/>
            </a:endParaRPr>
          </a:p>
          <a:p>
            <a:pPr algn="ctr"/>
            <a:r>
              <a:rPr lang="lt-LT" sz="2800" b="1" dirty="0">
                <a:solidFill>
                  <a:schemeClr val="tx1"/>
                </a:solidFill>
                <a:latin typeface="Calibri" pitchFamily="34" charset="0"/>
                <a:cs typeface="Calibri" pitchFamily="34" charset="0"/>
              </a:rPr>
              <a:t>kuri yra ne trumpesnė negu 3 mėnesiai.</a:t>
            </a:r>
            <a:endParaRPr lang="lt-LT" sz="2800" dirty="0">
              <a:solidFill>
                <a:schemeClr val="tx1"/>
              </a:solidFill>
              <a:latin typeface="Calibri" pitchFamily="34" charset="0"/>
              <a:cs typeface="Calibri" pitchFamily="34" charset="0"/>
            </a:endParaRPr>
          </a:p>
        </p:txBody>
      </p:sp>
      <p:sp>
        <p:nvSpPr>
          <p:cNvPr id="7" name="Rectangle 2">
            <a:extLst>
              <a:ext uri="{FF2B5EF4-FFF2-40B4-BE49-F238E27FC236}">
                <a16:creationId xmlns:a16="http://schemas.microsoft.com/office/drawing/2014/main" id="{4012BA4A-569E-422D-AAB7-1CC8EA722092}"/>
              </a:ext>
            </a:extLst>
          </p:cNvPr>
          <p:cNvSpPr>
            <a:spLocks noChangeArrowheads="1"/>
          </p:cNvSpPr>
          <p:nvPr/>
        </p:nvSpPr>
        <p:spPr bwMode="auto">
          <a:xfrm>
            <a:off x="1847527" y="339902"/>
            <a:ext cx="8496944" cy="708025"/>
          </a:xfrm>
          <a:prstGeom prst="rect">
            <a:avLst/>
          </a:prstGeom>
          <a:noFill/>
          <a:ln>
            <a:noFill/>
          </a:ln>
          <a:extLst/>
        </p:spPr>
        <p:txBody>
          <a:bodyPr wrap="square">
            <a:spAutoFit/>
          </a:bodyPr>
          <a:lstStyle/>
          <a:p>
            <a:pPr algn="ctr"/>
            <a:r>
              <a:rPr lang="lt-LT" sz="4000" b="1" dirty="0">
                <a:solidFill>
                  <a:schemeClr val="accent1">
                    <a:lumMod val="75000"/>
                  </a:schemeClr>
                </a:solidFill>
                <a:latin typeface="Calibri" pitchFamily="34" charset="0"/>
                <a:ea typeface="Calibri" pitchFamily="34" charset="0"/>
                <a:cs typeface="Calibri" pitchFamily="34" charset="0"/>
              </a:rPr>
              <a:t>Papildomi kriterijai</a:t>
            </a:r>
          </a:p>
        </p:txBody>
      </p:sp>
    </p:spTree>
    <p:extLst>
      <p:ext uri="{BB962C8B-B14F-4D97-AF65-F5344CB8AC3E}">
        <p14:creationId xmlns:p14="http://schemas.microsoft.com/office/powerpoint/2010/main" val="3526619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Antraštė 1">
            <a:extLst>
              <a:ext uri="{FF2B5EF4-FFF2-40B4-BE49-F238E27FC236}">
                <a16:creationId xmlns:a16="http://schemas.microsoft.com/office/drawing/2014/main" id="{ECF72B82-14F1-4C5D-A863-24AE9D73132D}"/>
              </a:ext>
            </a:extLst>
          </p:cNvPr>
          <p:cNvSpPr txBox="1">
            <a:spLocks/>
          </p:cNvSpPr>
          <p:nvPr/>
        </p:nvSpPr>
        <p:spPr>
          <a:xfrm>
            <a:off x="1826803" y="2399452"/>
            <a:ext cx="8538393" cy="2059096"/>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457200" indent="-457200">
              <a:defRPr/>
            </a:pPr>
            <a:r>
              <a:rPr lang="lt-LT" altLang="lt-LT" sz="4400" b="1" dirty="0">
                <a:solidFill>
                  <a:srgbClr val="C00000"/>
                </a:solidFill>
                <a:latin typeface="+mn-lt"/>
              </a:rPr>
              <a:t>Pretendavimas į valstybės finansuojamas </a:t>
            </a:r>
            <a:r>
              <a:rPr lang="lt-LT" altLang="lt-LT" sz="4400" b="1" dirty="0">
                <a:solidFill>
                  <a:srgbClr val="C00000"/>
                </a:solidFill>
              </a:rPr>
              <a:t>vietas </a:t>
            </a:r>
            <a:r>
              <a:rPr lang="lt-LT" altLang="lt-LT" sz="4400" b="1" dirty="0">
                <a:solidFill>
                  <a:srgbClr val="C00000"/>
                </a:solidFill>
                <a:latin typeface="+mn-lt"/>
              </a:rPr>
              <a:t>ir vietas su studijų </a:t>
            </a:r>
            <a:r>
              <a:rPr lang="lt-LT" altLang="lt-LT" sz="4400" b="1" dirty="0" err="1">
                <a:solidFill>
                  <a:srgbClr val="C00000"/>
                </a:solidFill>
                <a:latin typeface="+mn-lt"/>
              </a:rPr>
              <a:t>stipendijA</a:t>
            </a:r>
            <a:r>
              <a:rPr lang="lt-LT" altLang="lt-LT" sz="4400" b="1" dirty="0">
                <a:solidFill>
                  <a:srgbClr val="C00000"/>
                </a:solidFill>
                <a:latin typeface="+mn-lt"/>
              </a:rPr>
              <a:t> </a:t>
            </a:r>
            <a:endParaRPr lang="lt-LT" altLang="lt-LT" sz="4400" dirty="0">
              <a:solidFill>
                <a:srgbClr val="C00000"/>
              </a:solidFill>
              <a:latin typeface="+mn-lt"/>
            </a:endParaRPr>
          </a:p>
        </p:txBody>
      </p:sp>
    </p:spTree>
    <p:extLst>
      <p:ext uri="{BB962C8B-B14F-4D97-AF65-F5344CB8AC3E}">
        <p14:creationId xmlns:p14="http://schemas.microsoft.com/office/powerpoint/2010/main" val="3144327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3D4D76-C553-4843-8BDE-8F014DCF2495}"/>
              </a:ext>
            </a:extLst>
          </p:cNvPr>
          <p:cNvSpPr/>
          <p:nvPr/>
        </p:nvSpPr>
        <p:spPr>
          <a:xfrm>
            <a:off x="2703112" y="0"/>
            <a:ext cx="7945837" cy="400110"/>
          </a:xfrm>
          <a:prstGeom prst="rect">
            <a:avLst/>
          </a:prstGeom>
        </p:spPr>
        <p:txBody>
          <a:bodyPr wrap="square">
            <a:spAutoFit/>
          </a:bodyPr>
          <a:lstStyle/>
          <a:p>
            <a:pPr algn="ctr"/>
            <a:r>
              <a:rPr lang="lt-LT" sz="2000" b="1" dirty="0">
                <a:solidFill>
                  <a:srgbClr val="C00000"/>
                </a:solidFill>
                <a:latin typeface="Calibri" panose="020F0502020204030204" pitchFamily="34" charset="0"/>
                <a:cs typeface="Calibri" panose="020F0502020204030204" pitchFamily="34" charset="0"/>
              </a:rPr>
              <a:t>Studijų krypčių populiarumas stojančiųjų prašymuose 2019 m.</a:t>
            </a:r>
          </a:p>
        </p:txBody>
      </p:sp>
      <p:sp>
        <p:nvSpPr>
          <p:cNvPr id="8" name="TextBox 7">
            <a:extLst>
              <a:ext uri="{FF2B5EF4-FFF2-40B4-BE49-F238E27FC236}">
                <a16:creationId xmlns:a16="http://schemas.microsoft.com/office/drawing/2014/main" id="{DF8A7530-5FE5-4077-9D7E-F9E1A6A511D6}"/>
              </a:ext>
            </a:extLst>
          </p:cNvPr>
          <p:cNvSpPr txBox="1"/>
          <p:nvPr/>
        </p:nvSpPr>
        <p:spPr>
          <a:xfrm>
            <a:off x="2718045" y="543371"/>
            <a:ext cx="1863844"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rPr>
              <a:t>Universitetuose</a:t>
            </a:r>
            <a:endParaRPr lang="lt-LT" sz="20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9FC2671-A152-414D-AD6A-A742D485DC0F}"/>
              </a:ext>
            </a:extLst>
          </p:cNvPr>
          <p:cNvSpPr txBox="1"/>
          <p:nvPr/>
        </p:nvSpPr>
        <p:spPr>
          <a:xfrm>
            <a:off x="7814641" y="543371"/>
            <a:ext cx="1272208"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rPr>
              <a:t>Kolegijose</a:t>
            </a:r>
            <a:endParaRPr lang="lt-LT" sz="2000" b="1" dirty="0">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ECE71B3D-CA7F-49B6-9A1A-CB11EA63DDF9}"/>
              </a:ext>
            </a:extLst>
          </p:cNvPr>
          <p:cNvGraphicFramePr>
            <a:graphicFrameLocks noGrp="1"/>
          </p:cNvGraphicFramePr>
          <p:nvPr>
            <p:extLst>
              <p:ext uri="{D42A27DB-BD31-4B8C-83A1-F6EECF244321}">
                <p14:modId xmlns:p14="http://schemas.microsoft.com/office/powerpoint/2010/main" val="2929956871"/>
              </p:ext>
            </p:extLst>
          </p:nvPr>
        </p:nvGraphicFramePr>
        <p:xfrm>
          <a:off x="1714499" y="1049148"/>
          <a:ext cx="4248150" cy="5428044"/>
        </p:xfrm>
        <a:graphic>
          <a:graphicData uri="http://schemas.openxmlformats.org/drawingml/2006/table">
            <a:tbl>
              <a:tblPr>
                <a:tableStyleId>{BC89EF96-8CEA-46FF-86C4-4CE0E7609802}</a:tableStyleId>
              </a:tblPr>
              <a:tblGrid>
                <a:gridCol w="2228628">
                  <a:extLst>
                    <a:ext uri="{9D8B030D-6E8A-4147-A177-3AD203B41FA5}">
                      <a16:colId xmlns:a16="http://schemas.microsoft.com/office/drawing/2014/main" val="3488261625"/>
                    </a:ext>
                  </a:extLst>
                </a:gridCol>
                <a:gridCol w="1009760">
                  <a:extLst>
                    <a:ext uri="{9D8B030D-6E8A-4147-A177-3AD203B41FA5}">
                      <a16:colId xmlns:a16="http://schemas.microsoft.com/office/drawing/2014/main" val="2834667643"/>
                    </a:ext>
                  </a:extLst>
                </a:gridCol>
                <a:gridCol w="1009762">
                  <a:extLst>
                    <a:ext uri="{9D8B030D-6E8A-4147-A177-3AD203B41FA5}">
                      <a16:colId xmlns:a16="http://schemas.microsoft.com/office/drawing/2014/main" val="197922567"/>
                    </a:ext>
                  </a:extLst>
                </a:gridCol>
              </a:tblGrid>
              <a:tr h="190235">
                <a:tc>
                  <a:txBody>
                    <a:bodyPr/>
                    <a:lstStyle/>
                    <a:p>
                      <a:pPr algn="ctr"/>
                      <a:r>
                        <a:rPr lang="lt-LT" sz="1400" b="1" dirty="0">
                          <a:latin typeface="Calibri" panose="020F0502020204030204" pitchFamily="34" charset="0"/>
                          <a:cs typeface="Calibri" panose="020F0502020204030204" pitchFamily="34" charset="0"/>
                        </a:rPr>
                        <a:t>Studijų krypčių grupė</a:t>
                      </a:r>
                    </a:p>
                  </a:txBody>
                  <a:tcPr marL="47559" marR="47559" marT="23779" marB="23779" anchor="ctr">
                    <a:solidFill>
                      <a:srgbClr val="FFFF00"/>
                    </a:solidFill>
                  </a:tcPr>
                </a:tc>
                <a:tc>
                  <a:txBody>
                    <a:bodyPr/>
                    <a:lstStyle/>
                    <a:p>
                      <a:pPr algn="ctr"/>
                      <a:r>
                        <a:rPr lang="lt-LT" sz="1400" b="1" dirty="0">
                          <a:latin typeface="Calibri" panose="020F0502020204030204" pitchFamily="34" charset="0"/>
                          <a:cs typeface="Calibri" panose="020F0502020204030204" pitchFamily="34" charset="0"/>
                        </a:rPr>
                        <a:t>Stojančiųjų skaičius</a:t>
                      </a:r>
                    </a:p>
                  </a:txBody>
                  <a:tcPr marL="47559" marR="47559" marT="23779" marB="23779" anchor="ctr">
                    <a:solidFill>
                      <a:srgbClr val="FFFF00"/>
                    </a:solidFill>
                  </a:tcPr>
                </a:tc>
                <a:tc>
                  <a:txBody>
                    <a:bodyPr/>
                    <a:lstStyle/>
                    <a:p>
                      <a:pPr algn="ctr"/>
                      <a:r>
                        <a:rPr lang="lt-LT" sz="1400" b="1" dirty="0">
                          <a:latin typeface="Calibri" panose="020F0502020204030204" pitchFamily="34" charset="0"/>
                          <a:cs typeface="Calibri" panose="020F0502020204030204" pitchFamily="34" charset="0"/>
                        </a:rPr>
                        <a:t>Stojančiųjų %</a:t>
                      </a:r>
                    </a:p>
                  </a:txBody>
                  <a:tcPr marL="47559" marR="47559" marT="23779" marB="23779" anchor="ctr">
                    <a:solidFill>
                      <a:srgbClr val="FFFF00"/>
                    </a:solidFill>
                  </a:tcPr>
                </a:tc>
                <a:extLst>
                  <a:ext uri="{0D108BD9-81ED-4DB2-BD59-A6C34878D82A}">
                    <a16:rowId xmlns:a16="http://schemas.microsoft.com/office/drawing/2014/main" val="1024373498"/>
                  </a:ext>
                </a:extLst>
              </a:tr>
              <a:tr h="0">
                <a:tc>
                  <a:txBody>
                    <a:bodyPr/>
                    <a:lstStyle/>
                    <a:p>
                      <a:r>
                        <a:rPr lang="lt-LT" sz="1600" b="1">
                          <a:latin typeface="Calibri" panose="020F0502020204030204" pitchFamily="34" charset="0"/>
                          <a:cs typeface="Calibri" panose="020F0502020204030204" pitchFamily="34" charset="0"/>
                        </a:rPr>
                        <a:t>Socialiniai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2987</a:t>
                      </a:r>
                    </a:p>
                  </a:txBody>
                  <a:tcPr marL="47559" marR="47559" marT="23779" marB="23779" anchor="ctr"/>
                </a:tc>
                <a:tc>
                  <a:txBody>
                    <a:bodyPr/>
                    <a:lstStyle/>
                    <a:p>
                      <a:pPr algn="ctr"/>
                      <a:r>
                        <a:rPr lang="lt-LT" sz="1600" b="1" dirty="0">
                          <a:latin typeface="Calibri" panose="020F0502020204030204" pitchFamily="34" charset="0"/>
                          <a:cs typeface="Calibri" panose="020F0502020204030204" pitchFamily="34" charset="0"/>
                        </a:rPr>
                        <a:t>18,83</a:t>
                      </a:r>
                    </a:p>
                  </a:txBody>
                  <a:tcPr marL="47559" marR="47559" marT="23779" marB="23779" anchor="ctr"/>
                </a:tc>
                <a:extLst>
                  <a:ext uri="{0D108BD9-81ED-4DB2-BD59-A6C34878D82A}">
                    <a16:rowId xmlns:a16="http://schemas.microsoft.com/office/drawing/2014/main" val="2799374018"/>
                  </a:ext>
                </a:extLst>
              </a:tr>
              <a:tr h="190235">
                <a:tc>
                  <a:txBody>
                    <a:bodyPr/>
                    <a:lstStyle/>
                    <a:p>
                      <a:r>
                        <a:rPr lang="lt-LT" sz="1600" b="1" dirty="0">
                          <a:latin typeface="Calibri" panose="020F0502020204030204" pitchFamily="34" charset="0"/>
                          <a:cs typeface="Calibri" panose="020F0502020204030204" pitchFamily="34" charset="0"/>
                        </a:rPr>
                        <a:t>Sveikatos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2478</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15,62</a:t>
                      </a:r>
                    </a:p>
                  </a:txBody>
                  <a:tcPr marL="47559" marR="47559" marT="23779" marB="23779" anchor="ctr"/>
                </a:tc>
                <a:extLst>
                  <a:ext uri="{0D108BD9-81ED-4DB2-BD59-A6C34878D82A}">
                    <a16:rowId xmlns:a16="http://schemas.microsoft.com/office/drawing/2014/main" val="4070732963"/>
                  </a:ext>
                </a:extLst>
              </a:tr>
              <a:tr h="0">
                <a:tc>
                  <a:txBody>
                    <a:bodyPr/>
                    <a:lstStyle/>
                    <a:p>
                      <a:r>
                        <a:rPr lang="lt-LT" sz="1600" b="1">
                          <a:latin typeface="Calibri" panose="020F0502020204030204" pitchFamily="34" charset="0"/>
                          <a:cs typeface="Calibri" panose="020F0502020204030204" pitchFamily="34" charset="0"/>
                        </a:rPr>
                        <a:t>Verslo ir viešoji vadyba</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1999</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12,6</a:t>
                      </a:r>
                    </a:p>
                  </a:txBody>
                  <a:tcPr marL="47559" marR="47559" marT="23779" marB="23779" anchor="ctr"/>
                </a:tc>
                <a:extLst>
                  <a:ext uri="{0D108BD9-81ED-4DB2-BD59-A6C34878D82A}">
                    <a16:rowId xmlns:a16="http://schemas.microsoft.com/office/drawing/2014/main" val="271051115"/>
                  </a:ext>
                </a:extLst>
              </a:tr>
              <a:tr h="190235">
                <a:tc>
                  <a:txBody>
                    <a:bodyPr/>
                    <a:lstStyle/>
                    <a:p>
                      <a:r>
                        <a:rPr lang="lt-LT" sz="1600" b="1">
                          <a:latin typeface="Calibri" panose="020F0502020204030204" pitchFamily="34" charset="0"/>
                          <a:cs typeface="Calibri" panose="020F0502020204030204" pitchFamily="34" charset="0"/>
                        </a:rPr>
                        <a:t>Informatikos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1617</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10,2</a:t>
                      </a:r>
                    </a:p>
                  </a:txBody>
                  <a:tcPr marL="47559" marR="47559" marT="23779" marB="23779" anchor="ctr"/>
                </a:tc>
                <a:extLst>
                  <a:ext uri="{0D108BD9-81ED-4DB2-BD59-A6C34878D82A}">
                    <a16:rowId xmlns:a16="http://schemas.microsoft.com/office/drawing/2014/main" val="3077963818"/>
                  </a:ext>
                </a:extLst>
              </a:tr>
              <a:tr h="190235">
                <a:tc>
                  <a:txBody>
                    <a:bodyPr/>
                    <a:lstStyle/>
                    <a:p>
                      <a:r>
                        <a:rPr lang="lt-LT" sz="1600" b="1" dirty="0">
                          <a:latin typeface="Calibri" panose="020F0502020204030204" pitchFamily="34" charset="0"/>
                          <a:cs typeface="Calibri" panose="020F0502020204030204" pitchFamily="34" charset="0"/>
                        </a:rPr>
                        <a:t>Inžinerijos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1489</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9,39</a:t>
                      </a:r>
                    </a:p>
                  </a:txBody>
                  <a:tcPr marL="47559" marR="47559" marT="23779" marB="23779" anchor="ctr"/>
                </a:tc>
                <a:extLst>
                  <a:ext uri="{0D108BD9-81ED-4DB2-BD59-A6C34878D82A}">
                    <a16:rowId xmlns:a16="http://schemas.microsoft.com/office/drawing/2014/main" val="2136313763"/>
                  </a:ext>
                </a:extLst>
              </a:tr>
              <a:tr h="190235">
                <a:tc>
                  <a:txBody>
                    <a:bodyPr/>
                    <a:lstStyle/>
                    <a:p>
                      <a:r>
                        <a:rPr lang="lt-LT" sz="1600" b="1">
                          <a:latin typeface="Calibri" panose="020F0502020204030204" pitchFamily="34" charset="0"/>
                          <a:cs typeface="Calibri" panose="020F0502020204030204" pitchFamily="34" charset="0"/>
                        </a:rPr>
                        <a:t>Humanitariniai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1320</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8,32</a:t>
                      </a:r>
                    </a:p>
                  </a:txBody>
                  <a:tcPr marL="47559" marR="47559" marT="23779" marB="23779" anchor="ctr"/>
                </a:tc>
                <a:extLst>
                  <a:ext uri="{0D108BD9-81ED-4DB2-BD59-A6C34878D82A}">
                    <a16:rowId xmlns:a16="http://schemas.microsoft.com/office/drawing/2014/main" val="3910052345"/>
                  </a:ext>
                </a:extLst>
              </a:tr>
              <a:tr h="0">
                <a:tc>
                  <a:txBody>
                    <a:bodyPr/>
                    <a:lstStyle/>
                    <a:p>
                      <a:r>
                        <a:rPr lang="lt-LT" sz="1600" b="1">
                          <a:latin typeface="Calibri" panose="020F0502020204030204" pitchFamily="34" charset="0"/>
                          <a:cs typeface="Calibri" panose="020F0502020204030204" pitchFamily="34" charset="0"/>
                        </a:rPr>
                        <a:t>Menai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955</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6,02</a:t>
                      </a:r>
                    </a:p>
                  </a:txBody>
                  <a:tcPr marL="47559" marR="47559" marT="23779" marB="23779" anchor="ctr"/>
                </a:tc>
                <a:extLst>
                  <a:ext uri="{0D108BD9-81ED-4DB2-BD59-A6C34878D82A}">
                    <a16:rowId xmlns:a16="http://schemas.microsoft.com/office/drawing/2014/main" val="1463608149"/>
                  </a:ext>
                </a:extLst>
              </a:tr>
              <a:tr h="190235">
                <a:tc>
                  <a:txBody>
                    <a:bodyPr/>
                    <a:lstStyle/>
                    <a:p>
                      <a:r>
                        <a:rPr lang="lt-LT" sz="1600" b="1">
                          <a:latin typeface="Calibri" panose="020F0502020204030204" pitchFamily="34" charset="0"/>
                          <a:cs typeface="Calibri" panose="020F0502020204030204" pitchFamily="34" charset="0"/>
                        </a:rPr>
                        <a:t>Teisė</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745</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4,7</a:t>
                      </a:r>
                    </a:p>
                  </a:txBody>
                  <a:tcPr marL="47559" marR="47559" marT="23779" marB="23779" anchor="ctr"/>
                </a:tc>
                <a:extLst>
                  <a:ext uri="{0D108BD9-81ED-4DB2-BD59-A6C34878D82A}">
                    <a16:rowId xmlns:a16="http://schemas.microsoft.com/office/drawing/2014/main" val="96522939"/>
                  </a:ext>
                </a:extLst>
              </a:tr>
              <a:tr h="190235">
                <a:tc>
                  <a:txBody>
                    <a:bodyPr/>
                    <a:lstStyle/>
                    <a:p>
                      <a:r>
                        <a:rPr lang="lt-LT" sz="1600" b="1">
                          <a:latin typeface="Calibri" panose="020F0502020204030204" pitchFamily="34" charset="0"/>
                          <a:cs typeface="Calibri" panose="020F0502020204030204" pitchFamily="34" charset="0"/>
                        </a:rPr>
                        <a:t>Gyvybės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404</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2,55</a:t>
                      </a:r>
                    </a:p>
                  </a:txBody>
                  <a:tcPr marL="47559" marR="47559" marT="23779" marB="23779" anchor="ctr"/>
                </a:tc>
                <a:extLst>
                  <a:ext uri="{0D108BD9-81ED-4DB2-BD59-A6C34878D82A}">
                    <a16:rowId xmlns:a16="http://schemas.microsoft.com/office/drawing/2014/main" val="2271639720"/>
                  </a:ext>
                </a:extLst>
              </a:tr>
              <a:tr h="190235">
                <a:tc>
                  <a:txBody>
                    <a:bodyPr/>
                    <a:lstStyle/>
                    <a:p>
                      <a:r>
                        <a:rPr lang="lt-LT" sz="1600" b="1">
                          <a:latin typeface="Calibri" panose="020F0502020204030204" pitchFamily="34" charset="0"/>
                          <a:cs typeface="Calibri" panose="020F0502020204030204" pitchFamily="34" charset="0"/>
                        </a:rPr>
                        <a:t>Ugdymo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378</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2,38</a:t>
                      </a:r>
                    </a:p>
                  </a:txBody>
                  <a:tcPr marL="47559" marR="47559" marT="23779" marB="23779" anchor="ctr"/>
                </a:tc>
                <a:extLst>
                  <a:ext uri="{0D108BD9-81ED-4DB2-BD59-A6C34878D82A}">
                    <a16:rowId xmlns:a16="http://schemas.microsoft.com/office/drawing/2014/main" val="2802135284"/>
                  </a:ext>
                </a:extLst>
              </a:tr>
              <a:tr h="190235">
                <a:tc>
                  <a:txBody>
                    <a:bodyPr/>
                    <a:lstStyle/>
                    <a:p>
                      <a:r>
                        <a:rPr lang="lt-LT" sz="1600" b="1">
                          <a:latin typeface="Calibri" panose="020F0502020204030204" pitchFamily="34" charset="0"/>
                          <a:cs typeface="Calibri" panose="020F0502020204030204" pitchFamily="34" charset="0"/>
                        </a:rPr>
                        <a:t>Sportas</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358</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2,26</a:t>
                      </a:r>
                    </a:p>
                  </a:txBody>
                  <a:tcPr marL="47559" marR="47559" marT="23779" marB="23779" anchor="ctr"/>
                </a:tc>
                <a:extLst>
                  <a:ext uri="{0D108BD9-81ED-4DB2-BD59-A6C34878D82A}">
                    <a16:rowId xmlns:a16="http://schemas.microsoft.com/office/drawing/2014/main" val="2759274373"/>
                  </a:ext>
                </a:extLst>
              </a:tr>
              <a:tr h="190235">
                <a:tc>
                  <a:txBody>
                    <a:bodyPr/>
                    <a:lstStyle/>
                    <a:p>
                      <a:r>
                        <a:rPr lang="lt-LT" sz="1600" b="1">
                          <a:latin typeface="Calibri" panose="020F0502020204030204" pitchFamily="34" charset="0"/>
                          <a:cs typeface="Calibri" panose="020F0502020204030204" pitchFamily="34" charset="0"/>
                        </a:rPr>
                        <a:t>Žemės ūkio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268</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1,69</a:t>
                      </a:r>
                    </a:p>
                  </a:txBody>
                  <a:tcPr marL="47559" marR="47559" marT="23779" marB="23779" anchor="ctr"/>
                </a:tc>
                <a:extLst>
                  <a:ext uri="{0D108BD9-81ED-4DB2-BD59-A6C34878D82A}">
                    <a16:rowId xmlns:a16="http://schemas.microsoft.com/office/drawing/2014/main" val="2524935725"/>
                  </a:ext>
                </a:extLst>
              </a:tr>
              <a:tr h="190235">
                <a:tc>
                  <a:txBody>
                    <a:bodyPr/>
                    <a:lstStyle/>
                    <a:p>
                      <a:r>
                        <a:rPr lang="lt-LT" sz="1600" b="1">
                          <a:latin typeface="Calibri" panose="020F0502020204030204" pitchFamily="34" charset="0"/>
                          <a:cs typeface="Calibri" panose="020F0502020204030204" pitchFamily="34" charset="0"/>
                        </a:rPr>
                        <a:t>Fiziniai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257</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1,62</a:t>
                      </a:r>
                    </a:p>
                  </a:txBody>
                  <a:tcPr marL="47559" marR="47559" marT="23779" marB="23779" anchor="ctr"/>
                </a:tc>
                <a:extLst>
                  <a:ext uri="{0D108BD9-81ED-4DB2-BD59-A6C34878D82A}">
                    <a16:rowId xmlns:a16="http://schemas.microsoft.com/office/drawing/2014/main" val="518750756"/>
                  </a:ext>
                </a:extLst>
              </a:tr>
              <a:tr h="190235">
                <a:tc>
                  <a:txBody>
                    <a:bodyPr/>
                    <a:lstStyle/>
                    <a:p>
                      <a:r>
                        <a:rPr lang="lt-LT" sz="1600" b="1">
                          <a:latin typeface="Calibri" panose="020F0502020204030204" pitchFamily="34" charset="0"/>
                          <a:cs typeface="Calibri" panose="020F0502020204030204" pitchFamily="34" charset="0"/>
                        </a:rPr>
                        <a:t>Matematikos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254</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1,6</a:t>
                      </a:r>
                    </a:p>
                  </a:txBody>
                  <a:tcPr marL="47559" marR="47559" marT="23779" marB="23779" anchor="ctr"/>
                </a:tc>
                <a:extLst>
                  <a:ext uri="{0D108BD9-81ED-4DB2-BD59-A6C34878D82A}">
                    <a16:rowId xmlns:a16="http://schemas.microsoft.com/office/drawing/2014/main" val="65457175"/>
                  </a:ext>
                </a:extLst>
              </a:tr>
              <a:tr h="190235">
                <a:tc>
                  <a:txBody>
                    <a:bodyPr/>
                    <a:lstStyle/>
                    <a:p>
                      <a:r>
                        <a:rPr lang="lt-LT" sz="1600" b="1">
                          <a:latin typeface="Calibri" panose="020F0502020204030204" pitchFamily="34" charset="0"/>
                          <a:cs typeface="Calibri" panose="020F0502020204030204" pitchFamily="34" charset="0"/>
                        </a:rPr>
                        <a:t>Veterinarijos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184</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1,16</a:t>
                      </a:r>
                    </a:p>
                  </a:txBody>
                  <a:tcPr marL="47559" marR="47559" marT="23779" marB="23779" anchor="ctr"/>
                </a:tc>
                <a:extLst>
                  <a:ext uri="{0D108BD9-81ED-4DB2-BD59-A6C34878D82A}">
                    <a16:rowId xmlns:a16="http://schemas.microsoft.com/office/drawing/2014/main" val="3307131382"/>
                  </a:ext>
                </a:extLst>
              </a:tr>
              <a:tr h="0">
                <a:tc>
                  <a:txBody>
                    <a:bodyPr/>
                    <a:lstStyle/>
                    <a:p>
                      <a:r>
                        <a:rPr lang="lt-LT" sz="1600" b="1">
                          <a:latin typeface="Calibri" panose="020F0502020204030204" pitchFamily="34" charset="0"/>
                          <a:cs typeface="Calibri" panose="020F0502020204030204" pitchFamily="34" charset="0"/>
                        </a:rPr>
                        <a:t>Technologijų mokslai</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167</a:t>
                      </a:r>
                    </a:p>
                  </a:txBody>
                  <a:tcPr marL="47559" marR="47559" marT="23779" marB="23779" anchor="ctr"/>
                </a:tc>
                <a:tc>
                  <a:txBody>
                    <a:bodyPr/>
                    <a:lstStyle/>
                    <a:p>
                      <a:pPr algn="ctr"/>
                      <a:r>
                        <a:rPr lang="lt-LT" sz="1600" b="1">
                          <a:latin typeface="Calibri" panose="020F0502020204030204" pitchFamily="34" charset="0"/>
                          <a:cs typeface="Calibri" panose="020F0502020204030204" pitchFamily="34" charset="0"/>
                        </a:rPr>
                        <a:t>1,05</a:t>
                      </a:r>
                    </a:p>
                  </a:txBody>
                  <a:tcPr marL="47559" marR="47559" marT="23779" marB="23779" anchor="ctr"/>
                </a:tc>
                <a:extLst>
                  <a:ext uri="{0D108BD9-81ED-4DB2-BD59-A6C34878D82A}">
                    <a16:rowId xmlns:a16="http://schemas.microsoft.com/office/drawing/2014/main" val="3708782974"/>
                  </a:ext>
                </a:extLst>
              </a:tr>
              <a:tr h="190235">
                <a:tc>
                  <a:txBody>
                    <a:bodyPr/>
                    <a:lstStyle/>
                    <a:p>
                      <a:r>
                        <a:rPr lang="lt-LT" sz="1600" b="1">
                          <a:latin typeface="Calibri" panose="020F0502020204030204" pitchFamily="34" charset="0"/>
                          <a:cs typeface="Calibri" panose="020F0502020204030204" pitchFamily="34" charset="0"/>
                        </a:rPr>
                        <a:t>Iš viso:</a:t>
                      </a:r>
                    </a:p>
                  </a:txBody>
                  <a:tcPr marL="47559" marR="47559" marT="23779" marB="23779" anchor="ctr"/>
                </a:tc>
                <a:tc>
                  <a:txBody>
                    <a:bodyPr/>
                    <a:lstStyle/>
                    <a:p>
                      <a:pPr algn="ctr"/>
                      <a:r>
                        <a:rPr lang="lt-LT" sz="1600" b="1" dirty="0">
                          <a:latin typeface="Calibri" panose="020F0502020204030204" pitchFamily="34" charset="0"/>
                          <a:cs typeface="Calibri" panose="020F0502020204030204" pitchFamily="34" charset="0"/>
                        </a:rPr>
                        <a:t>15860</a:t>
                      </a:r>
                    </a:p>
                  </a:txBody>
                  <a:tcPr marL="47559" marR="47559" marT="23779" marB="23779" anchor="ctr"/>
                </a:tc>
                <a:tc>
                  <a:txBody>
                    <a:bodyPr/>
                    <a:lstStyle/>
                    <a:p>
                      <a:pPr algn="ctr"/>
                      <a:r>
                        <a:rPr lang="lt-LT" sz="1600" b="1" dirty="0">
                          <a:latin typeface="Calibri" panose="020F0502020204030204" pitchFamily="34" charset="0"/>
                          <a:cs typeface="Calibri" panose="020F0502020204030204" pitchFamily="34" charset="0"/>
                        </a:rPr>
                        <a:t>100</a:t>
                      </a:r>
                    </a:p>
                  </a:txBody>
                  <a:tcPr marL="47559" marR="47559" marT="23779" marB="23779" anchor="ctr"/>
                </a:tc>
                <a:extLst>
                  <a:ext uri="{0D108BD9-81ED-4DB2-BD59-A6C34878D82A}">
                    <a16:rowId xmlns:a16="http://schemas.microsoft.com/office/drawing/2014/main" val="355577651"/>
                  </a:ext>
                </a:extLst>
              </a:tr>
            </a:tbl>
          </a:graphicData>
        </a:graphic>
      </p:graphicFrame>
      <p:graphicFrame>
        <p:nvGraphicFramePr>
          <p:cNvPr id="11" name="Table 10">
            <a:extLst>
              <a:ext uri="{FF2B5EF4-FFF2-40B4-BE49-F238E27FC236}">
                <a16:creationId xmlns:a16="http://schemas.microsoft.com/office/drawing/2014/main" id="{476E0CBF-D17C-49E9-BB50-010FFBA9BE3C}"/>
              </a:ext>
            </a:extLst>
          </p:cNvPr>
          <p:cNvGraphicFramePr>
            <a:graphicFrameLocks noGrp="1"/>
          </p:cNvGraphicFramePr>
          <p:nvPr>
            <p:extLst>
              <p:ext uri="{D42A27DB-BD31-4B8C-83A1-F6EECF244321}">
                <p14:modId xmlns:p14="http://schemas.microsoft.com/office/powerpoint/2010/main" val="3206324747"/>
              </p:ext>
            </p:extLst>
          </p:nvPr>
        </p:nvGraphicFramePr>
        <p:xfrm>
          <a:off x="6391276" y="1049148"/>
          <a:ext cx="4086225" cy="4709131"/>
        </p:xfrm>
        <a:graphic>
          <a:graphicData uri="http://schemas.openxmlformats.org/drawingml/2006/table">
            <a:tbl>
              <a:tblPr>
                <a:tableStyleId>{BC89EF96-8CEA-46FF-86C4-4CE0E7609802}</a:tableStyleId>
              </a:tblPr>
              <a:tblGrid>
                <a:gridCol w="2095500">
                  <a:extLst>
                    <a:ext uri="{9D8B030D-6E8A-4147-A177-3AD203B41FA5}">
                      <a16:colId xmlns:a16="http://schemas.microsoft.com/office/drawing/2014/main" val="3202913322"/>
                    </a:ext>
                  </a:extLst>
                </a:gridCol>
                <a:gridCol w="971550">
                  <a:extLst>
                    <a:ext uri="{9D8B030D-6E8A-4147-A177-3AD203B41FA5}">
                      <a16:colId xmlns:a16="http://schemas.microsoft.com/office/drawing/2014/main" val="3933425204"/>
                    </a:ext>
                  </a:extLst>
                </a:gridCol>
                <a:gridCol w="1019175">
                  <a:extLst>
                    <a:ext uri="{9D8B030D-6E8A-4147-A177-3AD203B41FA5}">
                      <a16:colId xmlns:a16="http://schemas.microsoft.com/office/drawing/2014/main" val="4184542287"/>
                    </a:ext>
                  </a:extLst>
                </a:gridCol>
              </a:tblGrid>
              <a:tr h="363435">
                <a:tc>
                  <a:txBody>
                    <a:bodyPr/>
                    <a:lstStyle/>
                    <a:p>
                      <a:r>
                        <a:rPr lang="lt-LT" sz="1400" b="1" dirty="0">
                          <a:latin typeface="Calibri" panose="020F0502020204030204" pitchFamily="34" charset="0"/>
                          <a:cs typeface="Calibri" panose="020F0502020204030204" pitchFamily="34" charset="0"/>
                        </a:rPr>
                        <a:t>Studijų krypčių grupė</a:t>
                      </a:r>
                    </a:p>
                  </a:txBody>
                  <a:tcPr marL="53504" marR="53504" marT="26752" marB="26752" anchor="ctr">
                    <a:solidFill>
                      <a:srgbClr val="FFFF00"/>
                    </a:solidFill>
                  </a:tcPr>
                </a:tc>
                <a:tc>
                  <a:txBody>
                    <a:bodyPr/>
                    <a:lstStyle/>
                    <a:p>
                      <a:pPr algn="ctr"/>
                      <a:r>
                        <a:rPr lang="lt-LT" sz="1400" b="1" dirty="0">
                          <a:latin typeface="Calibri" panose="020F0502020204030204" pitchFamily="34" charset="0"/>
                          <a:cs typeface="Calibri" panose="020F0502020204030204" pitchFamily="34" charset="0"/>
                        </a:rPr>
                        <a:t>Stojančiųjų skaičius</a:t>
                      </a:r>
                    </a:p>
                  </a:txBody>
                  <a:tcPr marL="53504" marR="53504" marT="26752" marB="26752" anchor="ctr">
                    <a:solidFill>
                      <a:srgbClr val="FFFF00"/>
                    </a:solidFill>
                  </a:tcPr>
                </a:tc>
                <a:tc>
                  <a:txBody>
                    <a:bodyPr/>
                    <a:lstStyle/>
                    <a:p>
                      <a:pPr algn="ctr"/>
                      <a:r>
                        <a:rPr lang="lt-LT" sz="1400" b="1" dirty="0">
                          <a:latin typeface="Calibri" panose="020F0502020204030204" pitchFamily="34" charset="0"/>
                          <a:cs typeface="Calibri" panose="020F0502020204030204" pitchFamily="34" charset="0"/>
                        </a:rPr>
                        <a:t>Stojančiųjų, %</a:t>
                      </a:r>
                    </a:p>
                  </a:txBody>
                  <a:tcPr marL="53504" marR="53504" marT="26752" marB="26752" anchor="ctr">
                    <a:solidFill>
                      <a:srgbClr val="FFFF00"/>
                    </a:solidFill>
                  </a:tcPr>
                </a:tc>
                <a:extLst>
                  <a:ext uri="{0D108BD9-81ED-4DB2-BD59-A6C34878D82A}">
                    <a16:rowId xmlns:a16="http://schemas.microsoft.com/office/drawing/2014/main" val="2121552330"/>
                  </a:ext>
                </a:extLst>
              </a:tr>
              <a:tr h="261328">
                <a:tc>
                  <a:txBody>
                    <a:bodyPr/>
                    <a:lstStyle/>
                    <a:p>
                      <a:r>
                        <a:rPr lang="lt-LT" sz="1600" b="1" dirty="0">
                          <a:latin typeface="Calibri" panose="020F0502020204030204" pitchFamily="34" charset="0"/>
                          <a:cs typeface="Calibri" panose="020F0502020204030204" pitchFamily="34" charset="0"/>
                        </a:rPr>
                        <a:t>Verslo ir viešoji vadyba</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3220</a:t>
                      </a:r>
                    </a:p>
                  </a:txBody>
                  <a:tcPr marL="53504" marR="53504" marT="26752" marB="26752" anchor="ctr"/>
                </a:tc>
                <a:tc>
                  <a:txBody>
                    <a:bodyPr/>
                    <a:lstStyle/>
                    <a:p>
                      <a:pPr algn="ctr"/>
                      <a:r>
                        <a:rPr lang="lt-LT" sz="1600" b="1" dirty="0">
                          <a:latin typeface="Calibri" panose="020F0502020204030204" pitchFamily="34" charset="0"/>
                          <a:cs typeface="Calibri" panose="020F0502020204030204" pitchFamily="34" charset="0"/>
                        </a:rPr>
                        <a:t>28,32</a:t>
                      </a:r>
                    </a:p>
                  </a:txBody>
                  <a:tcPr marL="53504" marR="53504" marT="26752" marB="26752" anchor="ctr"/>
                </a:tc>
                <a:extLst>
                  <a:ext uri="{0D108BD9-81ED-4DB2-BD59-A6C34878D82A}">
                    <a16:rowId xmlns:a16="http://schemas.microsoft.com/office/drawing/2014/main" val="2272628799"/>
                  </a:ext>
                </a:extLst>
              </a:tr>
              <a:tr h="240209">
                <a:tc>
                  <a:txBody>
                    <a:bodyPr/>
                    <a:lstStyle/>
                    <a:p>
                      <a:r>
                        <a:rPr lang="lt-LT" sz="1600" b="1">
                          <a:latin typeface="Calibri" panose="020F0502020204030204" pitchFamily="34" charset="0"/>
                          <a:cs typeface="Calibri" panose="020F0502020204030204" pitchFamily="34" charset="0"/>
                        </a:rPr>
                        <a:t>Sveikatos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2619</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23,04</a:t>
                      </a:r>
                    </a:p>
                  </a:txBody>
                  <a:tcPr marL="53504" marR="53504" marT="26752" marB="26752" anchor="ctr"/>
                </a:tc>
                <a:extLst>
                  <a:ext uri="{0D108BD9-81ED-4DB2-BD59-A6C34878D82A}">
                    <a16:rowId xmlns:a16="http://schemas.microsoft.com/office/drawing/2014/main" val="2553286460"/>
                  </a:ext>
                </a:extLst>
              </a:tr>
              <a:tr h="180990">
                <a:tc>
                  <a:txBody>
                    <a:bodyPr/>
                    <a:lstStyle/>
                    <a:p>
                      <a:r>
                        <a:rPr lang="lt-LT" sz="1600" b="1">
                          <a:latin typeface="Calibri" panose="020F0502020204030204" pitchFamily="34" charset="0"/>
                          <a:cs typeface="Calibri" panose="020F0502020204030204" pitchFamily="34" charset="0"/>
                        </a:rPr>
                        <a:t>Inžinerijos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1974</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17,36</a:t>
                      </a:r>
                    </a:p>
                  </a:txBody>
                  <a:tcPr marL="53504" marR="53504" marT="26752" marB="26752" anchor="ctr"/>
                </a:tc>
                <a:extLst>
                  <a:ext uri="{0D108BD9-81ED-4DB2-BD59-A6C34878D82A}">
                    <a16:rowId xmlns:a16="http://schemas.microsoft.com/office/drawing/2014/main" val="3477369965"/>
                  </a:ext>
                </a:extLst>
              </a:tr>
              <a:tr h="188446">
                <a:tc>
                  <a:txBody>
                    <a:bodyPr/>
                    <a:lstStyle/>
                    <a:p>
                      <a:r>
                        <a:rPr lang="lt-LT" sz="1600" b="1">
                          <a:latin typeface="Calibri" panose="020F0502020204030204" pitchFamily="34" charset="0"/>
                          <a:cs typeface="Calibri" panose="020F0502020204030204" pitchFamily="34" charset="0"/>
                        </a:rPr>
                        <a:t>Socialiniai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953</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8,38</a:t>
                      </a:r>
                    </a:p>
                  </a:txBody>
                  <a:tcPr marL="53504" marR="53504" marT="26752" marB="26752" anchor="ctr"/>
                </a:tc>
                <a:extLst>
                  <a:ext uri="{0D108BD9-81ED-4DB2-BD59-A6C34878D82A}">
                    <a16:rowId xmlns:a16="http://schemas.microsoft.com/office/drawing/2014/main" val="3766788252"/>
                  </a:ext>
                </a:extLst>
              </a:tr>
              <a:tr h="195902">
                <a:tc>
                  <a:txBody>
                    <a:bodyPr/>
                    <a:lstStyle/>
                    <a:p>
                      <a:r>
                        <a:rPr lang="lt-LT" sz="1600" b="1">
                          <a:latin typeface="Calibri" panose="020F0502020204030204" pitchFamily="34" charset="0"/>
                          <a:cs typeface="Calibri" panose="020F0502020204030204" pitchFamily="34" charset="0"/>
                        </a:rPr>
                        <a:t>Informatikos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834</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7,34</a:t>
                      </a:r>
                    </a:p>
                  </a:txBody>
                  <a:tcPr marL="53504" marR="53504" marT="26752" marB="26752" anchor="ctr"/>
                </a:tc>
                <a:extLst>
                  <a:ext uri="{0D108BD9-81ED-4DB2-BD59-A6C34878D82A}">
                    <a16:rowId xmlns:a16="http://schemas.microsoft.com/office/drawing/2014/main" val="2649462366"/>
                  </a:ext>
                </a:extLst>
              </a:tr>
              <a:tr h="0">
                <a:tc>
                  <a:txBody>
                    <a:bodyPr/>
                    <a:lstStyle/>
                    <a:p>
                      <a:r>
                        <a:rPr lang="lt-LT" sz="1600" b="1">
                          <a:latin typeface="Calibri" panose="020F0502020204030204" pitchFamily="34" charset="0"/>
                          <a:cs typeface="Calibri" panose="020F0502020204030204" pitchFamily="34" charset="0"/>
                        </a:rPr>
                        <a:t>Menai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447</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3,93</a:t>
                      </a:r>
                    </a:p>
                  </a:txBody>
                  <a:tcPr marL="53504" marR="53504" marT="26752" marB="26752" anchor="ctr"/>
                </a:tc>
                <a:extLst>
                  <a:ext uri="{0D108BD9-81ED-4DB2-BD59-A6C34878D82A}">
                    <a16:rowId xmlns:a16="http://schemas.microsoft.com/office/drawing/2014/main" val="892230763"/>
                  </a:ext>
                </a:extLst>
              </a:tr>
              <a:tr h="0">
                <a:tc>
                  <a:txBody>
                    <a:bodyPr/>
                    <a:lstStyle/>
                    <a:p>
                      <a:r>
                        <a:rPr lang="lt-LT" sz="1600" b="1">
                          <a:latin typeface="Calibri" panose="020F0502020204030204" pitchFamily="34" charset="0"/>
                          <a:cs typeface="Calibri" panose="020F0502020204030204" pitchFamily="34" charset="0"/>
                        </a:rPr>
                        <a:t>Ugdymo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366</a:t>
                      </a:r>
                    </a:p>
                  </a:txBody>
                  <a:tcPr marL="53504" marR="53504" marT="26752" marB="26752" anchor="ctr"/>
                </a:tc>
                <a:tc>
                  <a:txBody>
                    <a:bodyPr/>
                    <a:lstStyle/>
                    <a:p>
                      <a:pPr algn="ctr"/>
                      <a:r>
                        <a:rPr lang="lt-LT" sz="1600" b="1" dirty="0">
                          <a:latin typeface="Calibri" panose="020F0502020204030204" pitchFamily="34" charset="0"/>
                          <a:cs typeface="Calibri" panose="020F0502020204030204" pitchFamily="34" charset="0"/>
                        </a:rPr>
                        <a:t>3,22</a:t>
                      </a:r>
                    </a:p>
                  </a:txBody>
                  <a:tcPr marL="53504" marR="53504" marT="26752" marB="26752" anchor="ctr"/>
                </a:tc>
                <a:extLst>
                  <a:ext uri="{0D108BD9-81ED-4DB2-BD59-A6C34878D82A}">
                    <a16:rowId xmlns:a16="http://schemas.microsoft.com/office/drawing/2014/main" val="1675506573"/>
                  </a:ext>
                </a:extLst>
              </a:tr>
              <a:tr h="0">
                <a:tc>
                  <a:txBody>
                    <a:bodyPr/>
                    <a:lstStyle/>
                    <a:p>
                      <a:r>
                        <a:rPr lang="lt-LT" sz="1600" b="1">
                          <a:latin typeface="Calibri" panose="020F0502020204030204" pitchFamily="34" charset="0"/>
                          <a:cs typeface="Calibri" panose="020F0502020204030204" pitchFamily="34" charset="0"/>
                        </a:rPr>
                        <a:t>Technologijų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345</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3,03</a:t>
                      </a:r>
                    </a:p>
                  </a:txBody>
                  <a:tcPr marL="53504" marR="53504" marT="26752" marB="26752" anchor="ctr"/>
                </a:tc>
                <a:extLst>
                  <a:ext uri="{0D108BD9-81ED-4DB2-BD59-A6C34878D82A}">
                    <a16:rowId xmlns:a16="http://schemas.microsoft.com/office/drawing/2014/main" val="2418906886"/>
                  </a:ext>
                </a:extLst>
              </a:tr>
              <a:tr h="0">
                <a:tc>
                  <a:txBody>
                    <a:bodyPr/>
                    <a:lstStyle/>
                    <a:p>
                      <a:r>
                        <a:rPr lang="lt-LT" sz="1600" b="1">
                          <a:latin typeface="Calibri" panose="020F0502020204030204" pitchFamily="34" charset="0"/>
                          <a:cs typeface="Calibri" panose="020F0502020204030204" pitchFamily="34" charset="0"/>
                        </a:rPr>
                        <a:t>Teisė</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199</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1,75</a:t>
                      </a:r>
                    </a:p>
                  </a:txBody>
                  <a:tcPr marL="53504" marR="53504" marT="26752" marB="26752" anchor="ctr"/>
                </a:tc>
                <a:extLst>
                  <a:ext uri="{0D108BD9-81ED-4DB2-BD59-A6C34878D82A}">
                    <a16:rowId xmlns:a16="http://schemas.microsoft.com/office/drawing/2014/main" val="3824638186"/>
                  </a:ext>
                </a:extLst>
              </a:tr>
              <a:tr h="0">
                <a:tc>
                  <a:txBody>
                    <a:bodyPr/>
                    <a:lstStyle/>
                    <a:p>
                      <a:r>
                        <a:rPr lang="lt-LT" sz="1600" b="1">
                          <a:latin typeface="Calibri" panose="020F0502020204030204" pitchFamily="34" charset="0"/>
                          <a:cs typeface="Calibri" panose="020F0502020204030204" pitchFamily="34" charset="0"/>
                        </a:rPr>
                        <a:t>Humanitariniai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144</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1,27</a:t>
                      </a:r>
                    </a:p>
                  </a:txBody>
                  <a:tcPr marL="53504" marR="53504" marT="26752" marB="26752" anchor="ctr"/>
                </a:tc>
                <a:extLst>
                  <a:ext uri="{0D108BD9-81ED-4DB2-BD59-A6C34878D82A}">
                    <a16:rowId xmlns:a16="http://schemas.microsoft.com/office/drawing/2014/main" val="3149682834"/>
                  </a:ext>
                </a:extLst>
              </a:tr>
              <a:tr h="0">
                <a:tc>
                  <a:txBody>
                    <a:bodyPr/>
                    <a:lstStyle/>
                    <a:p>
                      <a:r>
                        <a:rPr lang="lt-LT" sz="1600" b="1">
                          <a:latin typeface="Calibri" panose="020F0502020204030204" pitchFamily="34" charset="0"/>
                          <a:cs typeface="Calibri" panose="020F0502020204030204" pitchFamily="34" charset="0"/>
                        </a:rPr>
                        <a:t>Žemės ūkio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143</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1,26</a:t>
                      </a:r>
                    </a:p>
                  </a:txBody>
                  <a:tcPr marL="53504" marR="53504" marT="26752" marB="26752" anchor="ctr"/>
                </a:tc>
                <a:extLst>
                  <a:ext uri="{0D108BD9-81ED-4DB2-BD59-A6C34878D82A}">
                    <a16:rowId xmlns:a16="http://schemas.microsoft.com/office/drawing/2014/main" val="1480389908"/>
                  </a:ext>
                </a:extLst>
              </a:tr>
              <a:tr h="124269">
                <a:tc>
                  <a:txBody>
                    <a:bodyPr/>
                    <a:lstStyle/>
                    <a:p>
                      <a:r>
                        <a:rPr lang="lt-LT" sz="1600" b="1">
                          <a:latin typeface="Calibri" panose="020F0502020204030204" pitchFamily="34" charset="0"/>
                          <a:cs typeface="Calibri" panose="020F0502020204030204" pitchFamily="34" charset="0"/>
                        </a:rPr>
                        <a:t>Veterinarijos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99</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0,87</a:t>
                      </a:r>
                    </a:p>
                  </a:txBody>
                  <a:tcPr marL="53504" marR="53504" marT="26752" marB="26752" anchor="ctr"/>
                </a:tc>
                <a:extLst>
                  <a:ext uri="{0D108BD9-81ED-4DB2-BD59-A6C34878D82A}">
                    <a16:rowId xmlns:a16="http://schemas.microsoft.com/office/drawing/2014/main" val="1396162916"/>
                  </a:ext>
                </a:extLst>
              </a:tr>
              <a:tr h="131725">
                <a:tc>
                  <a:txBody>
                    <a:bodyPr/>
                    <a:lstStyle/>
                    <a:p>
                      <a:r>
                        <a:rPr lang="lt-LT" sz="1600" b="1">
                          <a:latin typeface="Calibri" panose="020F0502020204030204" pitchFamily="34" charset="0"/>
                          <a:cs typeface="Calibri" panose="020F0502020204030204" pitchFamily="34" charset="0"/>
                        </a:rPr>
                        <a:t>Fiziniai mokslai</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26</a:t>
                      </a:r>
                    </a:p>
                  </a:txBody>
                  <a:tcPr marL="53504" marR="53504" marT="26752" marB="26752" anchor="ctr"/>
                </a:tc>
                <a:tc>
                  <a:txBody>
                    <a:bodyPr/>
                    <a:lstStyle/>
                    <a:p>
                      <a:pPr algn="ctr"/>
                      <a:r>
                        <a:rPr lang="lt-LT" sz="1600" b="1">
                          <a:latin typeface="Calibri" panose="020F0502020204030204" pitchFamily="34" charset="0"/>
                          <a:cs typeface="Calibri" panose="020F0502020204030204" pitchFamily="34" charset="0"/>
                        </a:rPr>
                        <a:t>0,23</a:t>
                      </a:r>
                    </a:p>
                  </a:txBody>
                  <a:tcPr marL="53504" marR="53504" marT="26752" marB="26752" anchor="ctr"/>
                </a:tc>
                <a:extLst>
                  <a:ext uri="{0D108BD9-81ED-4DB2-BD59-A6C34878D82A}">
                    <a16:rowId xmlns:a16="http://schemas.microsoft.com/office/drawing/2014/main" val="1858897639"/>
                  </a:ext>
                </a:extLst>
              </a:tr>
              <a:tr h="363435">
                <a:tc>
                  <a:txBody>
                    <a:bodyPr/>
                    <a:lstStyle/>
                    <a:p>
                      <a:r>
                        <a:rPr lang="lt-LT" sz="1600" b="1">
                          <a:latin typeface="Calibri" panose="020F0502020204030204" pitchFamily="34" charset="0"/>
                          <a:cs typeface="Calibri" panose="020F0502020204030204" pitchFamily="34" charset="0"/>
                        </a:rPr>
                        <a:t>Iš viso:</a:t>
                      </a:r>
                    </a:p>
                  </a:txBody>
                  <a:tcPr marL="53504" marR="53504" marT="26752" marB="26752" anchor="ctr"/>
                </a:tc>
                <a:tc>
                  <a:txBody>
                    <a:bodyPr/>
                    <a:lstStyle/>
                    <a:p>
                      <a:pPr algn="ctr"/>
                      <a:r>
                        <a:rPr lang="lt-LT" sz="1600" b="1" dirty="0">
                          <a:latin typeface="Calibri" panose="020F0502020204030204" pitchFamily="34" charset="0"/>
                          <a:cs typeface="Calibri" panose="020F0502020204030204" pitchFamily="34" charset="0"/>
                        </a:rPr>
                        <a:t>11369</a:t>
                      </a:r>
                    </a:p>
                  </a:txBody>
                  <a:tcPr marL="53504" marR="53504" marT="26752" marB="26752" anchor="ctr"/>
                </a:tc>
                <a:tc>
                  <a:txBody>
                    <a:bodyPr/>
                    <a:lstStyle/>
                    <a:p>
                      <a:pPr algn="ctr"/>
                      <a:r>
                        <a:rPr lang="lt-LT" sz="1600" b="1" dirty="0">
                          <a:latin typeface="Calibri" panose="020F0502020204030204" pitchFamily="34" charset="0"/>
                          <a:cs typeface="Calibri" panose="020F0502020204030204" pitchFamily="34" charset="0"/>
                        </a:rPr>
                        <a:t>100</a:t>
                      </a:r>
                    </a:p>
                  </a:txBody>
                  <a:tcPr marL="53504" marR="53504" marT="26752" marB="26752" anchor="ctr"/>
                </a:tc>
                <a:extLst>
                  <a:ext uri="{0D108BD9-81ED-4DB2-BD59-A6C34878D82A}">
                    <a16:rowId xmlns:a16="http://schemas.microsoft.com/office/drawing/2014/main" val="4189454519"/>
                  </a:ext>
                </a:extLst>
              </a:tr>
            </a:tbl>
          </a:graphicData>
        </a:graphic>
      </p:graphicFrame>
    </p:spTree>
    <p:extLst>
      <p:ext uri="{BB962C8B-B14F-4D97-AF65-F5344CB8AC3E}">
        <p14:creationId xmlns:p14="http://schemas.microsoft.com/office/powerpoint/2010/main" val="993837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BC793C2-6365-427E-9FEE-07364452C684}"/>
              </a:ext>
            </a:extLst>
          </p:cNvPr>
          <p:cNvGraphicFramePr>
            <a:graphicFrameLocks noGrp="1"/>
          </p:cNvGraphicFramePr>
          <p:nvPr>
            <p:extLst>
              <p:ext uri="{D42A27DB-BD31-4B8C-83A1-F6EECF244321}">
                <p14:modId xmlns:p14="http://schemas.microsoft.com/office/powerpoint/2010/main" val="1261555072"/>
              </p:ext>
            </p:extLst>
          </p:nvPr>
        </p:nvGraphicFramePr>
        <p:xfrm>
          <a:off x="1339443" y="407509"/>
          <a:ext cx="9513114" cy="6555496"/>
        </p:xfrm>
        <a:graphic>
          <a:graphicData uri="http://schemas.openxmlformats.org/drawingml/2006/table">
            <a:tbl>
              <a:tblPr firstRow="1" firstCol="1" bandRow="1">
                <a:tableStyleId>{7DF18680-E054-41AD-8BC1-D1AEF772440D}</a:tableStyleId>
              </a:tblPr>
              <a:tblGrid>
                <a:gridCol w="6657638">
                  <a:extLst>
                    <a:ext uri="{9D8B030D-6E8A-4147-A177-3AD203B41FA5}">
                      <a16:colId xmlns:a16="http://schemas.microsoft.com/office/drawing/2014/main" val="715111299"/>
                    </a:ext>
                  </a:extLst>
                </a:gridCol>
                <a:gridCol w="1433400">
                  <a:extLst>
                    <a:ext uri="{9D8B030D-6E8A-4147-A177-3AD203B41FA5}">
                      <a16:colId xmlns:a16="http://schemas.microsoft.com/office/drawing/2014/main" val="2820981220"/>
                    </a:ext>
                  </a:extLst>
                </a:gridCol>
                <a:gridCol w="1422076">
                  <a:extLst>
                    <a:ext uri="{9D8B030D-6E8A-4147-A177-3AD203B41FA5}">
                      <a16:colId xmlns:a16="http://schemas.microsoft.com/office/drawing/2014/main" val="2300421013"/>
                    </a:ext>
                  </a:extLst>
                </a:gridCol>
              </a:tblGrid>
              <a:tr h="148954">
                <a:tc>
                  <a:txBody>
                    <a:bodyPr/>
                    <a:lstStyle/>
                    <a:p>
                      <a:pPr marL="0" marR="0" algn="ctr">
                        <a:lnSpc>
                          <a:spcPct val="107000"/>
                        </a:lnSpc>
                        <a:spcBef>
                          <a:spcPts val="0"/>
                        </a:spcBef>
                        <a:spcAft>
                          <a:spcPts val="800"/>
                        </a:spcAft>
                      </a:pPr>
                      <a:r>
                        <a:rPr lang="lt-LT" sz="1400" dirty="0">
                          <a:effectLst/>
                          <a:latin typeface="Calibri" panose="020F0502020204030204" pitchFamily="34" charset="0"/>
                          <a:cs typeface="Calibri" panose="020F0502020204030204" pitchFamily="34" charset="0"/>
                        </a:rPr>
                        <a:t>Krypčių grupė (Universitetuose)</a:t>
                      </a:r>
                      <a:endParaRPr lang="lt-LT" sz="1400"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Pageidavimų skaičius</a:t>
                      </a:r>
                    </a:p>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prašymuose</a:t>
                      </a:r>
                      <a:endParaRPr lang="lt-LT" sz="14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Preliminarūs VF vietų skaičiai</a:t>
                      </a:r>
                      <a:endParaRPr lang="lt-LT" sz="14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66746332"/>
                  </a:ext>
                </a:extLst>
              </a:tr>
              <a:tr h="56014">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Matematikos mokslai (A), Fiziniai mokslai (C)</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2667</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550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230585195"/>
                  </a:ext>
                </a:extLst>
              </a:tr>
              <a:tr h="48165">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Informatikos mokslai (B)</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7610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1580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70680155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Gyvybės mokslai (D)</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2909</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262</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952776730"/>
                  </a:ext>
                </a:extLst>
              </a:tr>
              <a:tr h="98559">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Medicina (G01), Burnos priežiūra (G03), Farmacija (G05), Reabilitacija (G06)</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6264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266</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14584107"/>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Odontologija (G02)</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1448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30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395565361"/>
                  </a:ext>
                </a:extLst>
              </a:tr>
              <a:tr h="104178">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Visuomenės sveikata (G04), Mityba (G07), Medicinos technologijos (G09), Kosmetologija (G10)</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986</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52</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34467260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Slauga ir akušerija (G08)</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1495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100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343029921"/>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Veterinarijos mokslai (H)</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595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84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4080464896"/>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Žemės ūkio mokslai (I)</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998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160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889220285"/>
                  </a:ext>
                </a:extLst>
              </a:tr>
              <a:tr h="48165">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Sportas (R)</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1252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75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766635733"/>
                  </a:ext>
                </a:extLst>
              </a:tr>
              <a:tr h="60830">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Inžinerijos mokslai (E), Technologijų mokslai (F)</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7627</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1375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0520127"/>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Humanitariniai mokslai (N)</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7460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995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71894621"/>
                  </a:ext>
                </a:extLst>
              </a:tr>
              <a:tr h="48165">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Socialiniai mokslai (J) </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12532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660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835719390"/>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Socialinis darbas (J04)</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681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47</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488393368"/>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Visuomenės saugumas (J08)</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263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35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837050407"/>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Politikos mokslai (J02)</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1712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170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445049953"/>
                  </a:ext>
                </a:extLst>
              </a:tr>
              <a:tr h="48165">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Teisė (K)</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3293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225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05600372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Verslo ir viešoji vadyba (L)</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10991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220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349095589"/>
                  </a:ext>
                </a:extLst>
              </a:tr>
              <a:tr h="107032">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Vaikystės pedagogika (6121MX065), Gamtamokslinis ugdymas (6121MX066)</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172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80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824951425"/>
                  </a:ext>
                </a:extLst>
              </a:tr>
              <a:tr h="148954">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Ikimokyklinė ir priešmokyklinė pedagogika (6121MX064), Pradinio ugdymo pedagogika ir ankstyvasis užsienio kalbos mokymas (6121MX063)</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302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31248251"/>
                  </a:ext>
                </a:extLst>
              </a:tr>
              <a:tr h="64041">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Mokomojo dalyko pedagogika (6121MX062)</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233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110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792666809"/>
                  </a:ext>
                </a:extLst>
              </a:tr>
            </a:tbl>
          </a:graphicData>
        </a:graphic>
      </p:graphicFrame>
    </p:spTree>
    <p:extLst>
      <p:ext uri="{BB962C8B-B14F-4D97-AF65-F5344CB8AC3E}">
        <p14:creationId xmlns:p14="http://schemas.microsoft.com/office/powerpoint/2010/main" val="345859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BC793C2-6365-427E-9FEE-07364452C684}"/>
              </a:ext>
            </a:extLst>
          </p:cNvPr>
          <p:cNvGraphicFramePr>
            <a:graphicFrameLocks noGrp="1"/>
          </p:cNvGraphicFramePr>
          <p:nvPr>
            <p:extLst>
              <p:ext uri="{D42A27DB-BD31-4B8C-83A1-F6EECF244321}">
                <p14:modId xmlns:p14="http://schemas.microsoft.com/office/powerpoint/2010/main" val="2139811025"/>
              </p:ext>
            </p:extLst>
          </p:nvPr>
        </p:nvGraphicFramePr>
        <p:xfrm>
          <a:off x="1291906" y="294886"/>
          <a:ext cx="9513114" cy="6849058"/>
        </p:xfrm>
        <a:graphic>
          <a:graphicData uri="http://schemas.openxmlformats.org/drawingml/2006/table">
            <a:tbl>
              <a:tblPr firstRow="1" firstCol="1" bandRow="1">
                <a:tableStyleId>{7DF18680-E054-41AD-8BC1-D1AEF772440D}</a:tableStyleId>
              </a:tblPr>
              <a:tblGrid>
                <a:gridCol w="6657638">
                  <a:extLst>
                    <a:ext uri="{9D8B030D-6E8A-4147-A177-3AD203B41FA5}">
                      <a16:colId xmlns:a16="http://schemas.microsoft.com/office/drawing/2014/main" val="715111299"/>
                    </a:ext>
                  </a:extLst>
                </a:gridCol>
                <a:gridCol w="1433400">
                  <a:extLst>
                    <a:ext uri="{9D8B030D-6E8A-4147-A177-3AD203B41FA5}">
                      <a16:colId xmlns:a16="http://schemas.microsoft.com/office/drawing/2014/main" val="2820981220"/>
                    </a:ext>
                  </a:extLst>
                </a:gridCol>
                <a:gridCol w="1422076">
                  <a:extLst>
                    <a:ext uri="{9D8B030D-6E8A-4147-A177-3AD203B41FA5}">
                      <a16:colId xmlns:a16="http://schemas.microsoft.com/office/drawing/2014/main" val="2300421013"/>
                    </a:ext>
                  </a:extLst>
                </a:gridCol>
              </a:tblGrid>
              <a:tr h="148954">
                <a:tc>
                  <a:txBody>
                    <a:bodyPr/>
                    <a:lstStyle/>
                    <a:p>
                      <a:pPr marL="0" marR="0" algn="ctr">
                        <a:lnSpc>
                          <a:spcPct val="107000"/>
                        </a:lnSpc>
                        <a:spcBef>
                          <a:spcPts val="0"/>
                        </a:spcBef>
                        <a:spcAft>
                          <a:spcPts val="800"/>
                        </a:spcAft>
                      </a:pPr>
                      <a:r>
                        <a:rPr lang="lt-LT" sz="1400" dirty="0">
                          <a:effectLst/>
                          <a:latin typeface="Calibri" panose="020F0502020204030204" pitchFamily="34" charset="0"/>
                          <a:cs typeface="Calibri" panose="020F0502020204030204" pitchFamily="34" charset="0"/>
                        </a:rPr>
                        <a:t>Krypčių grupė (Universitetuose)</a:t>
                      </a:r>
                      <a:endParaRPr lang="lt-LT" sz="1400"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Pageidavimų skaičius</a:t>
                      </a:r>
                    </a:p>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prašymuose</a:t>
                      </a:r>
                      <a:endParaRPr lang="lt-LT" sz="14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400" b="1">
                          <a:effectLst/>
                          <a:latin typeface="Calibri" panose="020F0502020204030204" pitchFamily="34" charset="0"/>
                          <a:cs typeface="Calibri" panose="020F0502020204030204" pitchFamily="34" charset="0"/>
                        </a:rPr>
                        <a:t>Preliminarūs VF vietų skaičiai</a:t>
                      </a:r>
                      <a:endParaRPr lang="lt-LT" sz="14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66746332"/>
                  </a:ext>
                </a:extLst>
              </a:tr>
              <a:tr h="149132">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Pradinio ugdymo pedagogika ir ikimokyklinis ugdymas (6121MX040), Specialioji pedagogika ir logopedija (6121MX042), Integruotų gamtos mokslų pedagogika (6121MX045), Socialinė pedagogika (6121MX043)</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169</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541502304"/>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Muzikos pedagogika (6121MX041)</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147738503"/>
                  </a:ext>
                </a:extLst>
              </a:tr>
              <a:tr h="48165">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Architektūra (P09), Kraštovaizdžio architektūra (P10)</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428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55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066921438"/>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Šokio subkultūros (6121PX040)</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6</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02457128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Šokis (6121PX009)</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29</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8</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69371123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Vaidyba (6121PX047)</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85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14</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420451790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Teatro menas (6121PX004)</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42800197"/>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Muzikos studijos (6121PX005)</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96</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28</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973341586"/>
                  </a:ext>
                </a:extLst>
              </a:tr>
              <a:tr h="49592">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Scenos ir kino menų istorija ir kritika (6121PX006)</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259837390"/>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Kino menas (6121PX008)</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078628197"/>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Muzikos atlikimas (6121PX010)</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75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072766602"/>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Muzikos technologijos (6121PX030)</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68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87324074"/>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Keramika (6121PX018)</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478682168"/>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Grafika (6121PX015)</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17</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717115579"/>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Monumentalioji dailė (6121PX021)</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9</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422233141"/>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Skulptūra (6121PX023)  </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22</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4184894535"/>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Stiklo menas ir dizainas (6121PX024)</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6</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892145882"/>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Scenografija (6121PX022)</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4101184460"/>
                  </a:ext>
                </a:extLst>
              </a:tr>
              <a:tr h="53516">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Taikomoji grafika (6121PX025)</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027427288"/>
                  </a:ext>
                </a:extLst>
              </a:tr>
              <a:tr h="56014">
                <a:tc>
                  <a:txBody>
                    <a:bodyPr/>
                    <a:lstStyle/>
                    <a:p>
                      <a:pPr marL="0" marR="0">
                        <a:lnSpc>
                          <a:spcPct val="107000"/>
                        </a:lnSpc>
                        <a:spcBef>
                          <a:spcPts val="0"/>
                        </a:spcBef>
                        <a:spcAft>
                          <a:spcPts val="0"/>
                        </a:spcAft>
                      </a:pPr>
                      <a:r>
                        <a:rPr lang="lt-LT" sz="1400">
                          <a:effectLst/>
                          <a:latin typeface="Calibri" panose="020F0502020204030204" pitchFamily="34" charset="0"/>
                          <a:cs typeface="Calibri" panose="020F0502020204030204" pitchFamily="34" charset="0"/>
                        </a:rPr>
                        <a:t>Tekstilės menas ir medijos (6121PX027)  </a:t>
                      </a:r>
                      <a:endParaRPr lang="lt-LT" sz="140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4</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2858841149"/>
                  </a:ext>
                </a:extLst>
              </a:tr>
              <a:tr h="53516">
                <a:tc>
                  <a:txBody>
                    <a:bodyPr/>
                    <a:lstStyle/>
                    <a:p>
                      <a:pPr marL="0" marR="0">
                        <a:lnSpc>
                          <a:spcPct val="107000"/>
                        </a:lnSpc>
                        <a:spcBef>
                          <a:spcPts val="0"/>
                        </a:spcBef>
                        <a:spcAft>
                          <a:spcPts val="0"/>
                        </a:spcAft>
                      </a:pPr>
                      <a:r>
                        <a:rPr lang="lt-LT" sz="1400" dirty="0">
                          <a:effectLst/>
                          <a:latin typeface="Calibri" panose="020F0502020204030204" pitchFamily="34" charset="0"/>
                          <a:cs typeface="Calibri" panose="020F0502020204030204" pitchFamily="34" charset="0"/>
                        </a:rPr>
                        <a:t>Tapyba (6121PX028)</a:t>
                      </a:r>
                      <a:endParaRPr lang="lt-LT" sz="1400"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19</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3548939458"/>
                  </a:ext>
                </a:extLst>
              </a:tr>
              <a:tr h="53516">
                <a:tc>
                  <a:txBody>
                    <a:bodyPr/>
                    <a:lstStyle/>
                    <a:p>
                      <a:pPr marL="0" marR="0">
                        <a:lnSpc>
                          <a:spcPct val="107000"/>
                        </a:lnSpc>
                        <a:spcBef>
                          <a:spcPts val="0"/>
                        </a:spcBef>
                        <a:spcAft>
                          <a:spcPts val="0"/>
                        </a:spcAft>
                      </a:pPr>
                      <a:r>
                        <a:rPr lang="lt-LT" sz="1400" dirty="0">
                          <a:effectLst/>
                          <a:latin typeface="Calibri" panose="020F0502020204030204" pitchFamily="34" charset="0"/>
                          <a:cs typeface="Calibri" panose="020F0502020204030204" pitchFamily="34" charset="0"/>
                        </a:rPr>
                        <a:t>Tekstilės menas ir dizainas (6121PX029)</a:t>
                      </a:r>
                      <a:endParaRPr lang="lt-LT" sz="1400"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6</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19266" marR="19266" marT="0" marB="0" anchor="ctr"/>
                </a:tc>
                <a:extLst>
                  <a:ext uri="{0D108BD9-81ED-4DB2-BD59-A6C34878D82A}">
                    <a16:rowId xmlns:a16="http://schemas.microsoft.com/office/drawing/2014/main" val="1724343199"/>
                  </a:ext>
                </a:extLst>
              </a:tr>
            </a:tbl>
          </a:graphicData>
        </a:graphic>
      </p:graphicFrame>
    </p:spTree>
    <p:extLst>
      <p:ext uri="{BB962C8B-B14F-4D97-AF65-F5344CB8AC3E}">
        <p14:creationId xmlns:p14="http://schemas.microsoft.com/office/powerpoint/2010/main" val="421146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graphicFrame>
        <p:nvGraphicFramePr>
          <p:cNvPr id="4" name="Table 3">
            <a:extLst>
              <a:ext uri="{FF2B5EF4-FFF2-40B4-BE49-F238E27FC236}">
                <a16:creationId xmlns:a16="http://schemas.microsoft.com/office/drawing/2014/main" id="{10C58817-AF80-4E97-8502-877E5A8AC5ED}"/>
              </a:ext>
            </a:extLst>
          </p:cNvPr>
          <p:cNvGraphicFramePr>
            <a:graphicFrameLocks noGrp="1"/>
          </p:cNvGraphicFramePr>
          <p:nvPr>
            <p:extLst>
              <p:ext uri="{D42A27DB-BD31-4B8C-83A1-F6EECF244321}">
                <p14:modId xmlns:p14="http://schemas.microsoft.com/office/powerpoint/2010/main" val="4226761426"/>
              </p:ext>
            </p:extLst>
          </p:nvPr>
        </p:nvGraphicFramePr>
        <p:xfrm>
          <a:off x="2105182" y="266255"/>
          <a:ext cx="8756997" cy="6523045"/>
        </p:xfrm>
        <a:graphic>
          <a:graphicData uri="http://schemas.openxmlformats.org/drawingml/2006/table">
            <a:tbl>
              <a:tblPr firstRow="1" firstCol="1" bandRow="1">
                <a:tableStyleId>{7DF18680-E054-41AD-8BC1-D1AEF772440D}</a:tableStyleId>
              </a:tblPr>
              <a:tblGrid>
                <a:gridCol w="6128478">
                  <a:extLst>
                    <a:ext uri="{9D8B030D-6E8A-4147-A177-3AD203B41FA5}">
                      <a16:colId xmlns:a16="http://schemas.microsoft.com/office/drawing/2014/main" val="3396778984"/>
                    </a:ext>
                  </a:extLst>
                </a:gridCol>
                <a:gridCol w="1319469">
                  <a:extLst>
                    <a:ext uri="{9D8B030D-6E8A-4147-A177-3AD203B41FA5}">
                      <a16:colId xmlns:a16="http://schemas.microsoft.com/office/drawing/2014/main" val="1978321315"/>
                    </a:ext>
                  </a:extLst>
                </a:gridCol>
                <a:gridCol w="1309050">
                  <a:extLst>
                    <a:ext uri="{9D8B030D-6E8A-4147-A177-3AD203B41FA5}">
                      <a16:colId xmlns:a16="http://schemas.microsoft.com/office/drawing/2014/main" val="1948575312"/>
                    </a:ext>
                  </a:extLst>
                </a:gridCol>
              </a:tblGrid>
              <a:tr h="375326">
                <a:tc>
                  <a:txBody>
                    <a:bodyPr/>
                    <a:lstStyle/>
                    <a:p>
                      <a:pPr marL="0" marR="0" algn="ctr">
                        <a:lnSpc>
                          <a:spcPct val="107000"/>
                        </a:lnSpc>
                        <a:spcBef>
                          <a:spcPts val="0"/>
                        </a:spcBef>
                        <a:spcAft>
                          <a:spcPts val="800"/>
                        </a:spcAft>
                      </a:pPr>
                      <a:r>
                        <a:rPr lang="lt-LT" sz="1600" dirty="0">
                          <a:effectLst/>
                          <a:latin typeface="Calibri" panose="020F0502020204030204" pitchFamily="34" charset="0"/>
                          <a:cs typeface="Calibri" panose="020F0502020204030204" pitchFamily="34" charset="0"/>
                        </a:rPr>
                        <a:t>Krypčių grupė (Kolegijose)</a:t>
                      </a:r>
                      <a:endParaRPr lang="lt-LT" sz="1600"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Pageidavimų skaičius</a:t>
                      </a:r>
                    </a:p>
                    <a:p>
                      <a:pPr marL="0" marR="0" algn="ctr">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prašymuose</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Preliminarūs VF vietų skaičiai</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4145916116"/>
                  </a:ext>
                </a:extLst>
              </a:tr>
              <a:tr h="248345">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Informatikos mokslai (B), Fiziniai mokslai (C), Inžinerijos mokslai (E), Technologijų mokslai (F)</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13746</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2050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731699098"/>
                  </a:ext>
                </a:extLst>
              </a:tr>
              <a:tr h="274640">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Sveikatos mokslai (G) (išskyrus Burnos priežiūros (G03), Slaugos ir akušerijos (G08) ir Kosmetologijos (G10) studijų kryptis)</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4800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320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3076105145"/>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Burnos priežiūra (G03)</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1713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80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628916251"/>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Slauga ir akušerija (G08)</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2853</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380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504635453"/>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Kosmetologija (G10)</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3520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130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507659967"/>
                  </a:ext>
                </a:extLst>
              </a:tr>
              <a:tr h="145186">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Veterinarijos mokslai (H), Žemės ūkio mokslai (I)</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1276</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170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1194610265"/>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Socialiniai mokslai (J)</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4708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350</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595436297"/>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Verslo ir viešoji vadyba (L)</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18251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1445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263032667"/>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Humanitariniai mokslai (N)</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738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85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3030874961"/>
                  </a:ext>
                </a:extLst>
              </a:tr>
              <a:tr h="756272">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Ikimokyklinis ir priešmokyklinis ugdymas (6531MX007), Ikimokyklinis ir priešmokyklinis ugdymas (6531MX013), Pradinio ugdymo pedagogika (6531MX002), Vaikystės pedagogika (6531MX006), Vaikystės pedagogika (6531MX010), Ikimokyklinė ir priešmokyklinė pedagogika (6531MX001), Pradinio ugdymo pedagogika (6531MX017)</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1058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130</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577515948"/>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Šokio pedagogika (6531MX005)</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35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4035190516"/>
                  </a:ext>
                </a:extLst>
              </a:tr>
              <a:tr h="141141">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Dailė (P01), Meno objektų restauravimas (P08)</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51</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12</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3869705376"/>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Medijų menas (P07)</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278</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17</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3981954481"/>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Muzika (P03)</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95</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17</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558976338"/>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Dizainas (P02)</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1054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105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2213358351"/>
                  </a:ext>
                </a:extLst>
              </a:tr>
              <a:tr h="134848">
                <a:tc>
                  <a:txBody>
                    <a:bodyPr/>
                    <a:lstStyle/>
                    <a:p>
                      <a:pPr marL="0" marR="0">
                        <a:lnSpc>
                          <a:spcPct val="107000"/>
                        </a:lnSpc>
                        <a:spcBef>
                          <a:spcPts val="0"/>
                        </a:spcBef>
                        <a:spcAft>
                          <a:spcPts val="0"/>
                        </a:spcAft>
                      </a:pPr>
                      <a:r>
                        <a:rPr lang="lt-LT" sz="1600">
                          <a:effectLst/>
                          <a:latin typeface="Calibri" panose="020F0502020204030204" pitchFamily="34" charset="0"/>
                          <a:cs typeface="Calibri" panose="020F0502020204030204" pitchFamily="34" charset="0"/>
                        </a:rPr>
                        <a:t>Teatras (P04)</a:t>
                      </a:r>
                      <a:endParaRPr lang="lt-LT" sz="160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a:effectLst/>
                          <a:latin typeface="Calibri" panose="020F0502020204030204" pitchFamily="34" charset="0"/>
                          <a:cs typeface="Calibri" panose="020F0502020204030204" pitchFamily="34" charset="0"/>
                        </a:rPr>
                        <a:t>84</a:t>
                      </a:r>
                      <a:endParaRPr lang="lt-LT" sz="1600" b="1">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tc>
                  <a:txBody>
                    <a:bodyPr/>
                    <a:lstStyle/>
                    <a:p>
                      <a:pPr marL="0" marR="0" algn="ctr">
                        <a:lnSpc>
                          <a:spcPct val="107000"/>
                        </a:lnSpc>
                        <a:spcBef>
                          <a:spcPts val="0"/>
                        </a:spcBef>
                        <a:spcAft>
                          <a:spcPts val="0"/>
                        </a:spcAft>
                      </a:pPr>
                      <a:r>
                        <a:rPr lang="lt-LT" sz="1600" b="1" dirty="0">
                          <a:effectLst/>
                          <a:latin typeface="Calibri" panose="020F0502020204030204" pitchFamily="34" charset="0"/>
                          <a:cs typeface="Calibri" panose="020F0502020204030204" pitchFamily="34" charset="0"/>
                        </a:rPr>
                        <a:t>15</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8545" marR="48545" marT="0" marB="0" anchor="ctr"/>
                </a:tc>
                <a:extLst>
                  <a:ext uri="{0D108BD9-81ED-4DB2-BD59-A6C34878D82A}">
                    <a16:rowId xmlns:a16="http://schemas.microsoft.com/office/drawing/2014/main" val="3762723676"/>
                  </a:ext>
                </a:extLst>
              </a:tr>
            </a:tbl>
          </a:graphicData>
        </a:graphic>
      </p:graphicFrame>
    </p:spTree>
    <p:extLst>
      <p:ext uri="{BB962C8B-B14F-4D97-AF65-F5344CB8AC3E}">
        <p14:creationId xmlns:p14="http://schemas.microsoft.com/office/powerpoint/2010/main" val="3709352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pic>
        <p:nvPicPr>
          <p:cNvPr id="4" name="Picture 3">
            <a:extLst>
              <a:ext uri="{FF2B5EF4-FFF2-40B4-BE49-F238E27FC236}">
                <a16:creationId xmlns:a16="http://schemas.microsoft.com/office/drawing/2014/main" id="{B1CBF673-6267-48FC-8AAD-797013EB65AE}"/>
              </a:ext>
            </a:extLst>
          </p:cNvPr>
          <p:cNvPicPr>
            <a:picLocks noChangeAspect="1"/>
          </p:cNvPicPr>
          <p:nvPr/>
        </p:nvPicPr>
        <p:blipFill>
          <a:blip r:embed="rId3"/>
          <a:stretch>
            <a:fillRect/>
          </a:stretch>
        </p:blipFill>
        <p:spPr>
          <a:xfrm>
            <a:off x="2709325" y="173278"/>
            <a:ext cx="7280883" cy="5733256"/>
          </a:xfrm>
          <a:prstGeom prst="rect">
            <a:avLst/>
          </a:prstGeom>
        </p:spPr>
      </p:pic>
      <p:sp>
        <p:nvSpPr>
          <p:cNvPr id="5" name="Oval 4">
            <a:extLst>
              <a:ext uri="{FF2B5EF4-FFF2-40B4-BE49-F238E27FC236}">
                <a16:creationId xmlns:a16="http://schemas.microsoft.com/office/drawing/2014/main" id="{D4FF2915-8338-4F48-AD0A-8CDFF4E290FE}"/>
              </a:ext>
            </a:extLst>
          </p:cNvPr>
          <p:cNvSpPr/>
          <p:nvPr/>
        </p:nvSpPr>
        <p:spPr>
          <a:xfrm>
            <a:off x="7028082" y="3576295"/>
            <a:ext cx="4498938" cy="2238163"/>
          </a:xfrm>
          <a:prstGeom prst="ellipse">
            <a:avLst/>
          </a:prstGeom>
          <a:solidFill>
            <a:schemeClr val="accent1">
              <a:lumMod val="50000"/>
            </a:schemeClr>
          </a:solidFill>
          <a:scene3d>
            <a:camera prst="orthographicFront"/>
            <a:lightRig rig="threePt" dir="t"/>
          </a:scene3d>
          <a:sp3d>
            <a:bevelT prst="angle"/>
          </a:sp3d>
        </p:spPr>
        <p:style>
          <a:lnRef idx="3">
            <a:schemeClr val="lt1"/>
          </a:lnRef>
          <a:fillRef idx="1">
            <a:schemeClr val="accent6"/>
          </a:fillRef>
          <a:effectRef idx="1">
            <a:schemeClr val="accent6"/>
          </a:effectRef>
          <a:fontRef idx="minor">
            <a:schemeClr val="lt1"/>
          </a:fontRef>
        </p:style>
        <p:txBody>
          <a:bodyPr rtlCol="0" anchor="ctr"/>
          <a:lstStyle/>
          <a:p>
            <a:pPr algn="ctr"/>
            <a:endParaRPr lang="lt-LT"/>
          </a:p>
        </p:txBody>
      </p:sp>
      <p:sp>
        <p:nvSpPr>
          <p:cNvPr id="6" name="Rectangle 5">
            <a:extLst>
              <a:ext uri="{FF2B5EF4-FFF2-40B4-BE49-F238E27FC236}">
                <a16:creationId xmlns:a16="http://schemas.microsoft.com/office/drawing/2014/main" id="{3B68D2D1-BFB1-42B0-9D6F-7F18170F7507}"/>
              </a:ext>
            </a:extLst>
          </p:cNvPr>
          <p:cNvSpPr/>
          <p:nvPr/>
        </p:nvSpPr>
        <p:spPr>
          <a:xfrm>
            <a:off x="7517392" y="4233711"/>
            <a:ext cx="4122158" cy="923330"/>
          </a:xfrm>
          <a:prstGeom prst="rect">
            <a:avLst/>
          </a:prstGeom>
        </p:spPr>
        <p:txBody>
          <a:bodyPr wrap="square">
            <a:spAutoFit/>
          </a:bodyPr>
          <a:lstStyle/>
          <a:p>
            <a:r>
              <a:rPr lang="lt-LT" sz="5400" b="1" dirty="0">
                <a:ln w="0"/>
                <a:solidFill>
                  <a:schemeClr val="bg1"/>
                </a:solidFill>
                <a:latin typeface="Bookman Old Style" panose="02050604050505020204" pitchFamily="18" charset="0"/>
                <a:cs typeface="Calibri" panose="020F0502020204030204" pitchFamily="34" charset="0"/>
              </a:rPr>
              <a:t>LAMA </a:t>
            </a:r>
            <a:r>
              <a:rPr lang="lt-LT" sz="5400" b="1" dirty="0" err="1">
                <a:ln w="0"/>
                <a:solidFill>
                  <a:schemeClr val="bg1"/>
                </a:solidFill>
                <a:latin typeface="Bookman Old Style" panose="02050604050505020204" pitchFamily="18" charset="0"/>
                <a:cs typeface="Calibri" panose="020F0502020204030204" pitchFamily="34" charset="0"/>
              </a:rPr>
              <a:t>bpo</a:t>
            </a:r>
            <a:endParaRPr lang="lt-LT" sz="5400" b="1" dirty="0">
              <a:ln w="0"/>
              <a:solidFill>
                <a:schemeClr val="bg1"/>
              </a:solidFill>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430248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skaidr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ChangeArrowheads="1"/>
          </p:cNvSpPr>
          <p:nvPr/>
        </p:nvSpPr>
        <p:spPr bwMode="auto">
          <a:xfrm>
            <a:off x="2027239" y="4365104"/>
            <a:ext cx="8137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t-LT" sz="2800" b="1" dirty="0">
                <a:solidFill>
                  <a:schemeClr val="bg1"/>
                </a:solidFill>
                <a:latin typeface="Myriad Pro Light" pitchFamily="34" charset="0"/>
              </a:rPr>
              <a:t>2020</a:t>
            </a:r>
            <a:r>
              <a:rPr lang="en-US" sz="2800" b="1" dirty="0">
                <a:solidFill>
                  <a:schemeClr val="bg1"/>
                </a:solidFill>
                <a:latin typeface="Myriad Pro Light" pitchFamily="34" charset="0"/>
              </a:rPr>
              <a:t> M. </a:t>
            </a:r>
            <a:r>
              <a:rPr lang="lt-LT" sz="2800" b="1" dirty="0">
                <a:solidFill>
                  <a:schemeClr val="bg1"/>
                </a:solidFill>
                <a:latin typeface="Myriad Pro Light" pitchFamily="34" charset="0"/>
              </a:rPr>
              <a:t>BENDR</a:t>
            </a:r>
            <a:r>
              <a:rPr lang="en-US" sz="2800" b="1" dirty="0">
                <a:solidFill>
                  <a:schemeClr val="bg1"/>
                </a:solidFill>
                <a:latin typeface="Myriad Pro Light" pitchFamily="34" charset="0"/>
              </a:rPr>
              <a:t>ASIS</a:t>
            </a:r>
            <a:r>
              <a:rPr lang="lt-LT" sz="2800" b="1" dirty="0">
                <a:solidFill>
                  <a:schemeClr val="bg1"/>
                </a:solidFill>
                <a:latin typeface="Myriad Pro Light" pitchFamily="34" charset="0"/>
              </a:rPr>
              <a:t> PRIĖMI</a:t>
            </a:r>
            <a:r>
              <a:rPr lang="en-US" sz="2800" b="1" dirty="0">
                <a:solidFill>
                  <a:schemeClr val="bg1"/>
                </a:solidFill>
                <a:latin typeface="Myriad Pro Light" pitchFamily="34" charset="0"/>
              </a:rPr>
              <a:t>MAS</a:t>
            </a:r>
          </a:p>
          <a:p>
            <a:pPr algn="ctr"/>
            <a:r>
              <a:rPr lang="lt-LT" sz="2800" b="1" dirty="0">
                <a:solidFill>
                  <a:schemeClr val="bg1"/>
                </a:solidFill>
                <a:latin typeface="Myriad Pro Light" pitchFamily="34" charset="0"/>
              </a:rPr>
              <a:t>Į LIETUVOS AUKŠTĄSIAS MOKYKLAS</a:t>
            </a:r>
          </a:p>
          <a:p>
            <a:pPr algn="r"/>
            <a:endParaRPr lang="en-US" dirty="0">
              <a:solidFill>
                <a:prstClr val="white"/>
              </a:solidFill>
              <a:latin typeface="Myriad Pro Light" pitchFamily="34" charset="0"/>
            </a:endParaRPr>
          </a:p>
          <a:p>
            <a:pPr algn="r"/>
            <a:r>
              <a:rPr lang="lt-LT" dirty="0">
                <a:solidFill>
                  <a:prstClr val="white"/>
                </a:solidFill>
                <a:latin typeface="Myriad Pro Light" pitchFamily="34" charset="0"/>
              </a:rPr>
              <a:t>LAMA BPO 2020</a:t>
            </a:r>
            <a:endParaRPr lang="lt-LT" sz="2800" b="1" dirty="0">
              <a:solidFill>
                <a:schemeClr val="bg1"/>
              </a:solidFill>
              <a:latin typeface="Myriad Pro Light" pitchFamily="34" charset="0"/>
            </a:endParaRPr>
          </a:p>
          <a:p>
            <a:pPr algn="ctr"/>
            <a:endParaRPr lang="lt-LT" sz="800" b="1" dirty="0">
              <a:solidFill>
                <a:schemeClr val="bg1"/>
              </a:solidFill>
              <a:latin typeface="Myriad Pro Light" pitchFamily="34" charset="0"/>
            </a:endParaRPr>
          </a:p>
        </p:txBody>
      </p:sp>
    </p:spTree>
    <p:extLst>
      <p:ext uri="{BB962C8B-B14F-4D97-AF65-F5344CB8AC3E}">
        <p14:creationId xmlns:p14="http://schemas.microsoft.com/office/powerpoint/2010/main" val="3671521461"/>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78849045-3E82-453F-AD10-54B986DD1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7C2CB8-A7F3-43A9-955E-D6C39D6FCBC9}"/>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TextBox 3">
            <a:extLst>
              <a:ext uri="{FF2B5EF4-FFF2-40B4-BE49-F238E27FC236}">
                <a16:creationId xmlns:a16="http://schemas.microsoft.com/office/drawing/2014/main" id="{F6200447-0E8E-4842-A221-7AA1B0F6DD46}"/>
              </a:ext>
            </a:extLst>
          </p:cNvPr>
          <p:cNvSpPr txBox="1">
            <a:spLocks noChangeArrowheads="1"/>
          </p:cNvSpPr>
          <p:nvPr/>
        </p:nvSpPr>
        <p:spPr bwMode="auto">
          <a:xfrm>
            <a:off x="1720386" y="1124057"/>
            <a:ext cx="8475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lt-LT" sz="3600" dirty="0">
                <a:latin typeface="Calibri" panose="020F0502020204030204" pitchFamily="34" charset="0"/>
                <a:cs typeface="Calibri" panose="020F0502020204030204" pitchFamily="34" charset="0"/>
              </a:rPr>
              <a:t>Stojant  į universitetus ir kolegijas</a:t>
            </a:r>
          </a:p>
          <a:p>
            <a:pPr marL="0" indent="0" algn="ctr" eaLnBrk="1" hangingPunct="1"/>
            <a:r>
              <a:rPr lang="lt-LT" sz="3600" b="1" dirty="0">
                <a:latin typeface="Calibri" panose="020F0502020204030204" pitchFamily="34" charset="0"/>
                <a:cs typeface="Calibri" panose="020F0502020204030204" pitchFamily="34" charset="0"/>
              </a:rPr>
              <a:t>turi būti išlaikę</a:t>
            </a:r>
          </a:p>
        </p:txBody>
      </p:sp>
      <p:sp>
        <p:nvSpPr>
          <p:cNvPr id="5" name="Rounded Rectangle 7">
            <a:extLst>
              <a:ext uri="{FF2B5EF4-FFF2-40B4-BE49-F238E27FC236}">
                <a16:creationId xmlns:a16="http://schemas.microsoft.com/office/drawing/2014/main" id="{2C6410F7-E992-4F9E-BF2B-3541BB3E91ED}"/>
              </a:ext>
            </a:extLst>
          </p:cNvPr>
          <p:cNvSpPr/>
          <p:nvPr/>
        </p:nvSpPr>
        <p:spPr>
          <a:xfrm>
            <a:off x="2651498" y="2835637"/>
            <a:ext cx="7056784" cy="27342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i="1" dirty="0">
                <a:solidFill>
                  <a:srgbClr val="FFFF00"/>
                </a:solidFill>
                <a:latin typeface="Calibri" panose="020F0502020204030204" pitchFamily="34" charset="0"/>
                <a:cs typeface="Calibri" panose="020F0502020204030204" pitchFamily="34" charset="0"/>
              </a:rPr>
              <a:t>lietuvių kalbos ir literatūros</a:t>
            </a:r>
          </a:p>
          <a:p>
            <a:pPr algn="ctr"/>
            <a:r>
              <a:rPr lang="lt-LT" sz="4400" b="1" i="1" dirty="0">
                <a:solidFill>
                  <a:srgbClr val="FFFF00"/>
                </a:solidFill>
                <a:latin typeface="Calibri" panose="020F0502020204030204" pitchFamily="34" charset="0"/>
                <a:cs typeface="Calibri" panose="020F0502020204030204" pitchFamily="34" charset="0"/>
              </a:rPr>
              <a:t> </a:t>
            </a:r>
            <a:r>
              <a:rPr lang="lt-LT" sz="4400" b="1" dirty="0">
                <a:solidFill>
                  <a:schemeClr val="bg1"/>
                </a:solidFill>
                <a:latin typeface="Calibri" panose="020F0502020204030204" pitchFamily="34" charset="0"/>
                <a:cs typeface="Calibri" panose="020F0502020204030204" pitchFamily="34" charset="0"/>
              </a:rPr>
              <a:t>valstybinį</a:t>
            </a:r>
            <a:r>
              <a:rPr lang="lt-LT" sz="4400" b="1" dirty="0">
                <a:latin typeface="Calibri" panose="020F0502020204030204" pitchFamily="34" charset="0"/>
                <a:cs typeface="Calibri" panose="020F0502020204030204" pitchFamily="34" charset="0"/>
              </a:rPr>
              <a:t> brandos egzaminą</a:t>
            </a:r>
          </a:p>
        </p:txBody>
      </p:sp>
      <p:sp>
        <p:nvSpPr>
          <p:cNvPr id="6" name="Rectangle 5">
            <a:extLst>
              <a:ext uri="{FF2B5EF4-FFF2-40B4-BE49-F238E27FC236}">
                <a16:creationId xmlns:a16="http://schemas.microsoft.com/office/drawing/2014/main" id="{EBFE4F22-581D-4682-AA95-6A3D0A0250A4}"/>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15601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260648"/>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1847528" y="1196752"/>
            <a:ext cx="8424936"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63552" y="1340769"/>
            <a:ext cx="8100900" cy="461665"/>
          </a:xfrm>
          <a:prstGeom prst="rect">
            <a:avLst/>
          </a:prstGeom>
        </p:spPr>
        <p:txBody>
          <a:bodyPr wrap="square">
            <a:spAutoFit/>
          </a:bodyPr>
          <a:lstStyle/>
          <a:p>
            <a:pPr algn="ctr"/>
            <a:r>
              <a:rPr lang="lt-LT" sz="2400" b="1" dirty="0">
                <a:solidFill>
                  <a:schemeClr val="accent1">
                    <a:lumMod val="50000"/>
                  </a:schemeClr>
                </a:solidFill>
                <a:latin typeface="Calibri" panose="020F0502020204030204" pitchFamily="34" charset="0"/>
                <a:cs typeface="Calibri" panose="020F0502020204030204" pitchFamily="34" charset="0"/>
              </a:rPr>
              <a:t>2020</a:t>
            </a:r>
            <a:r>
              <a:rPr lang="pt-BR" sz="2400" b="1" dirty="0">
                <a:solidFill>
                  <a:schemeClr val="accent1">
                    <a:lumMod val="50000"/>
                  </a:schemeClr>
                </a:solidFill>
                <a:latin typeface="Calibri" panose="020F0502020204030204" pitchFamily="34" charset="0"/>
                <a:cs typeface="Calibri" panose="020F0502020204030204" pitchFamily="34" charset="0"/>
              </a:rPr>
              <a:t> M. BENDROJO PRIĖMIMO PAGRINDINIAI PRINCIPAI (</a:t>
            </a:r>
            <a:r>
              <a:rPr lang="lt-LT" sz="2400" b="1" dirty="0">
                <a:solidFill>
                  <a:schemeClr val="accent1">
                    <a:lumMod val="50000"/>
                  </a:schemeClr>
                </a:solidFill>
                <a:latin typeface="Calibri" panose="020F0502020204030204" pitchFamily="34" charset="0"/>
                <a:cs typeface="Calibri" panose="020F0502020204030204" pitchFamily="34" charset="0"/>
              </a:rPr>
              <a:t>1</a:t>
            </a:r>
            <a:r>
              <a:rPr lang="pt-BR" sz="2400" b="1" dirty="0">
                <a:solidFill>
                  <a:schemeClr val="accent1">
                    <a:lumMod val="50000"/>
                  </a:schemeClr>
                </a:solidFill>
                <a:latin typeface="Calibri" panose="020F0502020204030204" pitchFamily="34" charset="0"/>
                <a:cs typeface="Calibri" panose="020F0502020204030204" pitchFamily="34" charset="0"/>
              </a:rPr>
              <a:t>) </a:t>
            </a:r>
            <a:endParaRPr lang="lt-LT"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Rounded Rectangle 3"/>
          <p:cNvSpPr/>
          <p:nvPr/>
        </p:nvSpPr>
        <p:spPr>
          <a:xfrm>
            <a:off x="3899756" y="1964418"/>
            <a:ext cx="4320480" cy="7920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rPr>
              <a:t>Pagrindinis priėmimas</a:t>
            </a:r>
          </a:p>
        </p:txBody>
      </p:sp>
      <p:sp>
        <p:nvSpPr>
          <p:cNvPr id="8" name="Rounded Rectangle 7"/>
          <p:cNvSpPr/>
          <p:nvPr/>
        </p:nvSpPr>
        <p:spPr>
          <a:xfrm>
            <a:off x="2639616" y="3498150"/>
            <a:ext cx="2952328" cy="7920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rPr>
              <a:t>I etapas</a:t>
            </a:r>
          </a:p>
        </p:txBody>
      </p:sp>
      <p:sp>
        <p:nvSpPr>
          <p:cNvPr id="10" name="Rounded Rectangle 9"/>
          <p:cNvSpPr/>
          <p:nvPr/>
        </p:nvSpPr>
        <p:spPr>
          <a:xfrm>
            <a:off x="6507022" y="3498150"/>
            <a:ext cx="3117370" cy="7920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rPr>
              <a:t>II etapas</a:t>
            </a:r>
          </a:p>
        </p:txBody>
      </p:sp>
      <p:cxnSp>
        <p:nvCxnSpPr>
          <p:cNvPr id="7" name="Straight Arrow Connector 6"/>
          <p:cNvCxnSpPr>
            <a:stCxn id="4" idx="2"/>
            <a:endCxn id="10" idx="0"/>
          </p:cNvCxnSpPr>
          <p:nvPr/>
        </p:nvCxnSpPr>
        <p:spPr>
          <a:xfrm>
            <a:off x="6059997" y="2756506"/>
            <a:ext cx="2005711" cy="74164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8" idx="0"/>
          </p:cNvCxnSpPr>
          <p:nvPr/>
        </p:nvCxnSpPr>
        <p:spPr>
          <a:xfrm flipH="1">
            <a:off x="4115780" y="2756506"/>
            <a:ext cx="1944216" cy="74164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3935760" y="5589911"/>
            <a:ext cx="4356484" cy="792088"/>
          </a:xfrm>
          <a:prstGeom prst="flowChartAlternateProcess">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t-LT" sz="3200" b="1" dirty="0"/>
              <a:t>Papildomas priėmimas</a:t>
            </a:r>
          </a:p>
        </p:txBody>
      </p:sp>
      <p:sp>
        <p:nvSpPr>
          <p:cNvPr id="6" name="Down Arrow 5"/>
          <p:cNvSpPr/>
          <p:nvPr/>
        </p:nvSpPr>
        <p:spPr>
          <a:xfrm>
            <a:off x="5710469" y="4403915"/>
            <a:ext cx="699054" cy="1041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158460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4" y="813080"/>
            <a:ext cx="8568952" cy="5584606"/>
          </a:xfrm>
          <a:prstGeom prst="rect">
            <a:avLst/>
          </a:prstGeom>
        </p:spPr>
        <p:txBody>
          <a:bodyPr wrap="square">
            <a:spAutoFit/>
          </a:bodyPr>
          <a:lstStyle/>
          <a:p>
            <a:pPr>
              <a:lnSpc>
                <a:spcPct val="150000"/>
              </a:lnSpc>
            </a:pPr>
            <a:r>
              <a:rPr lang="lt-LT" sz="2000" b="1" dirty="0">
                <a:solidFill>
                  <a:srgbClr val="C00000"/>
                </a:solidFill>
                <a:latin typeface="Calibri" panose="020F0502020204030204" pitchFamily="34" charset="0"/>
                <a:cs typeface="Calibri" panose="020F0502020204030204" pitchFamily="34" charset="0"/>
              </a:rPr>
              <a:t>1. </a:t>
            </a:r>
            <a:r>
              <a:rPr lang="lt-LT" sz="2000" b="1" dirty="0">
                <a:latin typeface="Calibri" panose="020F0502020204030204" pitchFamily="34" charset="0"/>
                <a:cs typeface="Calibri" panose="020F0502020204030204" pitchFamily="34" charset="0"/>
              </a:rPr>
              <a:t>Užsiregistruoti BP informacinėje sistemoje.</a:t>
            </a:r>
          </a:p>
          <a:p>
            <a:pPr>
              <a:lnSpc>
                <a:spcPct val="150000"/>
              </a:lnSpc>
            </a:pPr>
            <a:r>
              <a:rPr lang="lt-LT" sz="2000" b="1" dirty="0">
                <a:solidFill>
                  <a:srgbClr val="C00000"/>
                </a:solidFill>
                <a:latin typeface="Calibri" panose="020F0502020204030204" pitchFamily="34" charset="0"/>
                <a:cs typeface="Calibri" panose="020F0502020204030204" pitchFamily="34" charset="0"/>
              </a:rPr>
              <a:t>2. </a:t>
            </a:r>
            <a:r>
              <a:rPr lang="lt-LT" sz="2000" b="1" dirty="0">
                <a:latin typeface="Calibri" panose="020F0502020204030204" pitchFamily="34" charset="0"/>
                <a:cs typeface="Calibri" panose="020F0502020204030204" pitchFamily="34" charset="0"/>
              </a:rPr>
              <a:t>Gauti registracijos patvirtinimą ir vartotojo numerį el. paštu.</a:t>
            </a:r>
          </a:p>
          <a:p>
            <a:pPr>
              <a:lnSpc>
                <a:spcPct val="150000"/>
              </a:lnSpc>
            </a:pPr>
            <a:r>
              <a:rPr lang="lt-LT" sz="2000" b="1" dirty="0">
                <a:solidFill>
                  <a:srgbClr val="C00000"/>
                </a:solidFill>
                <a:latin typeface="Calibri" panose="020F0502020204030204" pitchFamily="34" charset="0"/>
                <a:cs typeface="Calibri" panose="020F0502020204030204" pitchFamily="34" charset="0"/>
              </a:rPr>
              <a:t>3. </a:t>
            </a:r>
            <a:r>
              <a:rPr lang="lt-LT" sz="2000" b="1" dirty="0">
                <a:latin typeface="Calibri" panose="020F0502020204030204" pitchFamily="34" charset="0"/>
                <a:cs typeface="Calibri" panose="020F0502020204030204" pitchFamily="34" charset="0"/>
              </a:rPr>
              <a:t>Prisijungti prie BPIS su gautu vartotojo numeriu ir savo slaptažodžiu, eilės tvarka užpildyti prašomą informaciją kiekvienoje skiltyje.</a:t>
            </a:r>
          </a:p>
          <a:p>
            <a:pPr>
              <a:lnSpc>
                <a:spcPct val="150000"/>
              </a:lnSpc>
            </a:pPr>
            <a:r>
              <a:rPr lang="lt-LT" sz="2000" b="1" dirty="0">
                <a:solidFill>
                  <a:srgbClr val="C00000"/>
                </a:solidFill>
                <a:latin typeface="Calibri" panose="020F0502020204030204" pitchFamily="34" charset="0"/>
                <a:cs typeface="Calibri" panose="020F0502020204030204" pitchFamily="34" charset="0"/>
              </a:rPr>
              <a:t>4. </a:t>
            </a:r>
            <a:r>
              <a:rPr lang="lt-LT" sz="2000" b="1" dirty="0">
                <a:latin typeface="Calibri" panose="020F0502020204030204" pitchFamily="34" charset="0"/>
                <a:cs typeface="Calibri" panose="020F0502020204030204" pitchFamily="34" charset="0"/>
              </a:rPr>
              <a:t>Pasirinkti norimų aukštųjų mokyklų studijų programas, įtraukti jas į prašymą.</a:t>
            </a:r>
          </a:p>
          <a:p>
            <a:pPr>
              <a:lnSpc>
                <a:spcPct val="150000"/>
              </a:lnSpc>
            </a:pPr>
            <a:r>
              <a:rPr lang="lt-LT" sz="2000" b="1" dirty="0">
                <a:solidFill>
                  <a:srgbClr val="C00000"/>
                </a:solidFill>
                <a:latin typeface="Calibri" panose="020F0502020204030204" pitchFamily="34" charset="0"/>
                <a:cs typeface="Calibri" panose="020F0502020204030204" pitchFamily="34" charset="0"/>
              </a:rPr>
              <a:t>5. </a:t>
            </a:r>
            <a:r>
              <a:rPr lang="lt-LT" sz="2000" b="1" dirty="0">
                <a:latin typeface="Calibri" panose="020F0502020204030204" pitchFamily="34" charset="0"/>
                <a:cs typeface="Calibri" panose="020F0502020204030204" pitchFamily="34" charset="0"/>
              </a:rPr>
              <a:t>Išlaikyti stojamuosius egzaminus, jei stoji į menų studijas/išlaikyti motyvacijos vertinimą, jei stojama į ugdymo mokslų studijas.</a:t>
            </a:r>
          </a:p>
          <a:p>
            <a:pPr>
              <a:lnSpc>
                <a:spcPct val="150000"/>
              </a:lnSpc>
            </a:pPr>
            <a:r>
              <a:rPr lang="lt-LT" sz="2000" b="1" dirty="0">
                <a:solidFill>
                  <a:srgbClr val="C00000"/>
                </a:solidFill>
                <a:latin typeface="Calibri" panose="020F0502020204030204" pitchFamily="34" charset="0"/>
                <a:cs typeface="Calibri" panose="020F0502020204030204" pitchFamily="34" charset="0"/>
              </a:rPr>
              <a:t>6. </a:t>
            </a:r>
            <a:r>
              <a:rPr lang="lt-LT" sz="2000" b="1" dirty="0">
                <a:latin typeface="Calibri" panose="020F0502020204030204" pitchFamily="34" charset="0"/>
                <a:cs typeface="Calibri" panose="020F0502020204030204" pitchFamily="34" charset="0"/>
              </a:rPr>
              <a:t>Brandos atestato duomenys į BPIS įkeliami automatiškai iš Mokinių registro. Pasitikrinti, ar įkelti duomenys atitinka brandos atestato įrašus.</a:t>
            </a:r>
          </a:p>
          <a:p>
            <a:pPr>
              <a:lnSpc>
                <a:spcPct val="150000"/>
              </a:lnSpc>
            </a:pPr>
            <a:r>
              <a:rPr lang="lt-LT" sz="2000" b="1" dirty="0">
                <a:solidFill>
                  <a:srgbClr val="C00000"/>
                </a:solidFill>
                <a:latin typeface="Calibri" panose="020F0502020204030204" pitchFamily="34" charset="0"/>
                <a:cs typeface="Calibri" panose="020F0502020204030204" pitchFamily="34" charset="0"/>
              </a:rPr>
              <a:t>7.</a:t>
            </a:r>
            <a:r>
              <a:rPr lang="lt-LT" sz="2000" b="1" dirty="0">
                <a:latin typeface="Calibri" panose="020F0502020204030204" pitchFamily="34" charset="0"/>
                <a:cs typeface="Calibri" panose="020F0502020204030204" pitchFamily="34" charset="0"/>
              </a:rPr>
              <a:t> Skiltyje „Užpildytas prašymas“ pasitikrinti savo konkursinį balą.</a:t>
            </a:r>
          </a:p>
          <a:p>
            <a:pPr>
              <a:lnSpc>
                <a:spcPct val="150000"/>
              </a:lnSpc>
            </a:pPr>
            <a:r>
              <a:rPr lang="lt-LT" sz="2000" b="1" dirty="0">
                <a:solidFill>
                  <a:srgbClr val="C00000"/>
                </a:solidFill>
                <a:latin typeface="Calibri" panose="020F0502020204030204" pitchFamily="34" charset="0"/>
                <a:cs typeface="Calibri" panose="020F0502020204030204" pitchFamily="34" charset="0"/>
              </a:rPr>
              <a:t>8. </a:t>
            </a:r>
            <a:r>
              <a:rPr lang="lt-LT" sz="2000" b="1" dirty="0">
                <a:latin typeface="Calibri" panose="020F0502020204030204" pitchFamily="34" charset="0"/>
                <a:cs typeface="Calibri" panose="020F0502020204030204" pitchFamily="34" charset="0"/>
              </a:rPr>
              <a:t>Sulaukti kvietimo studijuoti (kvietimai skelbiami BPIS ir el. paštu).</a:t>
            </a:r>
          </a:p>
          <a:p>
            <a:pPr>
              <a:lnSpc>
                <a:spcPct val="150000"/>
              </a:lnSpc>
            </a:pPr>
            <a:r>
              <a:rPr lang="lt-LT" sz="2000" b="1" dirty="0">
                <a:solidFill>
                  <a:srgbClr val="C00000"/>
                </a:solidFill>
                <a:latin typeface="Calibri" panose="020F0502020204030204" pitchFamily="34" charset="0"/>
                <a:cs typeface="Calibri" panose="020F0502020204030204" pitchFamily="34" charset="0"/>
              </a:rPr>
              <a:t>9. </a:t>
            </a:r>
            <a:r>
              <a:rPr lang="lt-LT" sz="2000" b="1" dirty="0">
                <a:latin typeface="Calibri" panose="020F0502020204030204" pitchFamily="34" charset="0"/>
                <a:cs typeface="Calibri" panose="020F0502020204030204" pitchFamily="34" charset="0"/>
              </a:rPr>
              <a:t>Sudaryti studijų sutartį su aukštąja mokykla.</a:t>
            </a:r>
          </a:p>
        </p:txBody>
      </p:sp>
      <p:sp>
        <p:nvSpPr>
          <p:cNvPr id="6" name="Rectangle 5"/>
          <p:cNvSpPr/>
          <p:nvPr/>
        </p:nvSpPr>
        <p:spPr>
          <a:xfrm>
            <a:off x="4114984" y="90447"/>
            <a:ext cx="5739072" cy="646331"/>
          </a:xfrm>
          <a:prstGeom prst="rect">
            <a:avLst/>
          </a:prstGeom>
        </p:spPr>
        <p:txBody>
          <a:bodyPr wrap="none">
            <a:spAutoFit/>
          </a:bodyPr>
          <a:lstStyle/>
          <a:p>
            <a:r>
              <a:rPr lang="lt-LT" sz="3600" b="1" dirty="0">
                <a:solidFill>
                  <a:srgbClr val="C00000"/>
                </a:solidFill>
              </a:rPr>
              <a:t>Bendrojo priėmimo žingsniai</a:t>
            </a:r>
            <a:endParaRPr lang="lt-LT" sz="3600" dirty="0">
              <a:solidFill>
                <a:srgbClr val="C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90447"/>
            <a:ext cx="1907416" cy="72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431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260648"/>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1847528" y="1196752"/>
            <a:ext cx="8424936"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88518" y="3861048"/>
            <a:ext cx="7488832" cy="2062103"/>
          </a:xfrm>
          <a:prstGeom prst="rect">
            <a:avLst/>
          </a:prstGeom>
        </p:spPr>
        <p:txBody>
          <a:bodyPr wrap="square">
            <a:spAutoFit/>
          </a:bodyPr>
          <a:lstStyle/>
          <a:p>
            <a:pPr lvl="1" algn="ctr"/>
            <a:r>
              <a:rPr lang="lt-LT" sz="3200" b="1" dirty="0">
                <a:solidFill>
                  <a:schemeClr val="tx2">
                    <a:lumMod val="50000"/>
                  </a:schemeClr>
                </a:solidFill>
              </a:rPr>
              <a:t>Pasiūloma viena valstybės finansuojama vieta (</a:t>
            </a:r>
            <a:r>
              <a:rPr lang="lt-LT" sz="3200" b="1" dirty="0" err="1">
                <a:solidFill>
                  <a:srgbClr val="FF0000"/>
                </a:solidFill>
              </a:rPr>
              <a:t>vf</a:t>
            </a:r>
            <a:r>
              <a:rPr lang="lt-LT" sz="3200" b="1" dirty="0">
                <a:solidFill>
                  <a:schemeClr val="tx2">
                    <a:lumMod val="50000"/>
                  </a:schemeClr>
                </a:solidFill>
              </a:rPr>
              <a:t>) arba vieta su studijų stipendija (</a:t>
            </a:r>
            <a:r>
              <a:rPr lang="lt-LT" sz="3200" b="1" dirty="0" err="1">
                <a:solidFill>
                  <a:srgbClr val="FF0000"/>
                </a:solidFill>
              </a:rPr>
              <a:t>vnf</a:t>
            </a:r>
            <a:r>
              <a:rPr lang="lt-LT" sz="3200" b="1" dirty="0">
                <a:solidFill>
                  <a:srgbClr val="FF0000"/>
                </a:solidFill>
              </a:rPr>
              <a:t>/</a:t>
            </a:r>
            <a:r>
              <a:rPr lang="lt-LT" sz="3200" b="1" dirty="0" err="1">
                <a:solidFill>
                  <a:srgbClr val="FF0000"/>
                </a:solidFill>
              </a:rPr>
              <a:t>st</a:t>
            </a:r>
            <a:r>
              <a:rPr lang="lt-LT" sz="3200" b="1" dirty="0">
                <a:solidFill>
                  <a:schemeClr val="tx2">
                    <a:lumMod val="50000"/>
                  </a:schemeClr>
                </a:solidFill>
              </a:rPr>
              <a:t>), arba nefinansuojama vieta (</a:t>
            </a:r>
            <a:r>
              <a:rPr lang="lt-LT" sz="3200" b="1" dirty="0" err="1">
                <a:solidFill>
                  <a:srgbClr val="FF0000"/>
                </a:solidFill>
              </a:rPr>
              <a:t>vnf</a:t>
            </a:r>
            <a:r>
              <a:rPr lang="lt-LT" sz="3200" b="1" dirty="0">
                <a:solidFill>
                  <a:schemeClr val="tx2">
                    <a:lumMod val="50000"/>
                  </a:schemeClr>
                </a:solidFill>
              </a:rPr>
              <a:t>)</a:t>
            </a:r>
          </a:p>
        </p:txBody>
      </p:sp>
      <p:sp>
        <p:nvSpPr>
          <p:cNvPr id="5" name="Rounded Rectangle 4"/>
          <p:cNvSpPr/>
          <p:nvPr/>
        </p:nvSpPr>
        <p:spPr>
          <a:xfrm>
            <a:off x="2639617" y="3861048"/>
            <a:ext cx="7200800" cy="20882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dirty="0"/>
          </a:p>
        </p:txBody>
      </p:sp>
      <p:sp>
        <p:nvSpPr>
          <p:cNvPr id="6" name="Rounded Rectangle 5"/>
          <p:cNvSpPr/>
          <p:nvPr/>
        </p:nvSpPr>
        <p:spPr>
          <a:xfrm>
            <a:off x="4637838" y="2404783"/>
            <a:ext cx="2952328"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rPr>
              <a:t>I etapas</a:t>
            </a:r>
          </a:p>
        </p:txBody>
      </p:sp>
      <p:sp>
        <p:nvSpPr>
          <p:cNvPr id="8" name="Rectangle 7">
            <a:extLst>
              <a:ext uri="{FF2B5EF4-FFF2-40B4-BE49-F238E27FC236}">
                <a16:creationId xmlns:a16="http://schemas.microsoft.com/office/drawing/2014/main" id="{F6C55470-D615-4D64-9491-D1D8C190D34C}"/>
              </a:ext>
            </a:extLst>
          </p:cNvPr>
          <p:cNvSpPr/>
          <p:nvPr/>
        </p:nvSpPr>
        <p:spPr>
          <a:xfrm>
            <a:off x="2063552" y="1340769"/>
            <a:ext cx="8100900" cy="461665"/>
          </a:xfrm>
          <a:prstGeom prst="rect">
            <a:avLst/>
          </a:prstGeom>
        </p:spPr>
        <p:txBody>
          <a:bodyPr wrap="square">
            <a:spAutoFit/>
          </a:bodyPr>
          <a:lstStyle/>
          <a:p>
            <a:pPr algn="ctr"/>
            <a:r>
              <a:rPr lang="lt-LT" sz="2400" b="1" dirty="0">
                <a:solidFill>
                  <a:schemeClr val="accent1">
                    <a:lumMod val="50000"/>
                  </a:schemeClr>
                </a:solidFill>
                <a:latin typeface="Calibri" panose="020F0502020204030204" pitchFamily="34" charset="0"/>
                <a:cs typeface="Calibri" panose="020F0502020204030204" pitchFamily="34" charset="0"/>
              </a:rPr>
              <a:t>2020</a:t>
            </a:r>
            <a:r>
              <a:rPr lang="pt-BR" sz="2400" b="1" dirty="0">
                <a:solidFill>
                  <a:schemeClr val="accent1">
                    <a:lumMod val="50000"/>
                  </a:schemeClr>
                </a:solidFill>
                <a:latin typeface="Calibri" panose="020F0502020204030204" pitchFamily="34" charset="0"/>
                <a:cs typeface="Calibri" panose="020F0502020204030204" pitchFamily="34" charset="0"/>
              </a:rPr>
              <a:t> M. BENDROJO PRIĖMIMO PAGRINDINIAI PRINCIPAI (</a:t>
            </a:r>
            <a:r>
              <a:rPr lang="lt-LT" sz="2400" b="1" dirty="0">
                <a:solidFill>
                  <a:schemeClr val="accent1">
                    <a:lumMod val="50000"/>
                  </a:schemeClr>
                </a:solidFill>
                <a:latin typeface="Calibri" panose="020F0502020204030204" pitchFamily="34" charset="0"/>
                <a:cs typeface="Calibri" panose="020F0502020204030204" pitchFamily="34" charset="0"/>
              </a:rPr>
              <a:t>2</a:t>
            </a:r>
            <a:r>
              <a:rPr lang="pt-BR" sz="2400" b="1" dirty="0">
                <a:solidFill>
                  <a:schemeClr val="accent1">
                    <a:lumMod val="50000"/>
                  </a:schemeClr>
                </a:solidFill>
                <a:latin typeface="Calibri" panose="020F0502020204030204" pitchFamily="34" charset="0"/>
                <a:cs typeface="Calibri" panose="020F0502020204030204" pitchFamily="34" charset="0"/>
              </a:rPr>
              <a:t>) </a:t>
            </a:r>
            <a:endParaRPr lang="lt-LT"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26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260648"/>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1847528" y="1196752"/>
            <a:ext cx="8424936"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70162" y="2983592"/>
            <a:ext cx="8496944" cy="2677656"/>
          </a:xfrm>
          <a:prstGeom prst="rect">
            <a:avLst/>
          </a:prstGeom>
        </p:spPr>
        <p:txBody>
          <a:bodyPr wrap="square">
            <a:spAutoFit/>
          </a:bodyPr>
          <a:lstStyle/>
          <a:p>
            <a:pPr marL="800100" lvl="1" indent="-342900">
              <a:buFont typeface="Arial" pitchFamily="34" charset="0"/>
              <a:buChar char="•"/>
            </a:pPr>
            <a:r>
              <a:rPr lang="lt-LT" sz="2400" b="1" dirty="0">
                <a:solidFill>
                  <a:schemeClr val="tx2">
                    <a:lumMod val="50000"/>
                  </a:schemeClr>
                </a:solidFill>
                <a:latin typeface="Calibri" panose="020F0502020204030204" pitchFamily="34" charset="0"/>
                <a:cs typeface="Calibri" panose="020F0502020204030204" pitchFamily="34" charset="0"/>
              </a:rPr>
              <a:t>stojantieji, norintys dalyvauti antrajame etape, turi šį norą patvirtinti LAMA BPO informacinėje sistemoje.</a:t>
            </a:r>
          </a:p>
          <a:p>
            <a:pPr marL="800100" lvl="1" indent="-342900">
              <a:buFont typeface="Arial" pitchFamily="34" charset="0"/>
              <a:buChar char="•"/>
            </a:pPr>
            <a:r>
              <a:rPr lang="lt-LT" sz="2400" b="1" dirty="0">
                <a:solidFill>
                  <a:schemeClr val="tx2">
                    <a:lumMod val="50000"/>
                  </a:schemeClr>
                </a:solidFill>
                <a:latin typeface="Calibri" panose="020F0502020204030204" pitchFamily="34" charset="0"/>
                <a:cs typeface="Calibri" panose="020F0502020204030204" pitchFamily="34" charset="0"/>
              </a:rPr>
              <a:t>prašyme įrašytų pageidavimų seką galima koreguoti. </a:t>
            </a:r>
            <a:endParaRPr lang="en-US" sz="2400" b="1" dirty="0">
              <a:solidFill>
                <a:schemeClr val="tx2">
                  <a:lumMod val="50000"/>
                </a:schemeClr>
              </a:solidFill>
              <a:latin typeface="Calibri" panose="020F0502020204030204" pitchFamily="34" charset="0"/>
              <a:cs typeface="Calibri" panose="020F0502020204030204" pitchFamily="34" charset="0"/>
            </a:endParaRPr>
          </a:p>
          <a:p>
            <a:pPr marL="800100" lvl="1" indent="-342900">
              <a:buFont typeface="Arial" pitchFamily="34" charset="0"/>
              <a:buChar char="•"/>
            </a:pPr>
            <a:r>
              <a:rPr lang="lt-LT" sz="2400" b="1" dirty="0">
                <a:solidFill>
                  <a:schemeClr val="tx2">
                    <a:lumMod val="50000"/>
                  </a:schemeClr>
                </a:solidFill>
                <a:latin typeface="Calibri" panose="020F0502020204030204" pitchFamily="34" charset="0"/>
                <a:cs typeface="Calibri" panose="020F0502020204030204" pitchFamily="34" charset="0"/>
              </a:rPr>
              <a:t>konkurse pasiūloma </a:t>
            </a:r>
            <a:r>
              <a:rPr lang="lt-LT" sz="2400" b="1" dirty="0">
                <a:solidFill>
                  <a:srgbClr val="FF0000"/>
                </a:solidFill>
                <a:latin typeface="Calibri" panose="020F0502020204030204" pitchFamily="34" charset="0"/>
                <a:cs typeface="Calibri" panose="020F0502020204030204" pitchFamily="34" charset="0"/>
              </a:rPr>
              <a:t>viena</a:t>
            </a:r>
            <a:r>
              <a:rPr lang="lt-LT" sz="2400" b="1" dirty="0">
                <a:solidFill>
                  <a:schemeClr val="tx2">
                    <a:lumMod val="50000"/>
                  </a:schemeClr>
                </a:solidFill>
                <a:latin typeface="Calibri" panose="020F0502020204030204" pitchFamily="34" charset="0"/>
                <a:cs typeface="Calibri" panose="020F0502020204030204" pitchFamily="34" charset="0"/>
              </a:rPr>
              <a:t> VF, VNF/ST arba VNF </a:t>
            </a:r>
            <a:r>
              <a:rPr lang="lt-LT" sz="2400" b="1" dirty="0">
                <a:solidFill>
                  <a:srgbClr val="FF0000"/>
                </a:solidFill>
                <a:latin typeface="Calibri" panose="020F0502020204030204" pitchFamily="34" charset="0"/>
                <a:cs typeface="Calibri" panose="020F0502020204030204" pitchFamily="34" charset="0"/>
              </a:rPr>
              <a:t>vieta</a:t>
            </a:r>
            <a:r>
              <a:rPr lang="lt-LT" sz="2400" b="1" dirty="0">
                <a:solidFill>
                  <a:schemeClr val="tx2">
                    <a:lumMod val="50000"/>
                  </a:schemeClr>
                </a:solidFill>
                <a:latin typeface="Calibri" panose="020F0502020204030204" pitchFamily="34" charset="0"/>
                <a:cs typeface="Calibri" panose="020F0502020204030204" pitchFamily="34" charset="0"/>
              </a:rPr>
              <a:t>.</a:t>
            </a:r>
          </a:p>
          <a:p>
            <a:pPr marL="800100" lvl="1" indent="-342900">
              <a:buFont typeface="Arial" pitchFamily="34" charset="0"/>
              <a:buChar char="•"/>
            </a:pPr>
            <a:r>
              <a:rPr lang="lt-LT" sz="2400" b="1" dirty="0">
                <a:solidFill>
                  <a:schemeClr val="tx2">
                    <a:lumMod val="50000"/>
                  </a:schemeClr>
                </a:solidFill>
                <a:latin typeface="Calibri" panose="020F0502020204030204" pitchFamily="34" charset="0"/>
                <a:cs typeface="Calibri" panose="020F0502020204030204" pitchFamily="34" charset="0"/>
              </a:rPr>
              <a:t>pirmajame etape pasirašęs studijų sutartį dėl VNF vietos asmuo, antrajame etape laimėjęs VF arba VNF/ST vietą, VNF sutartį gali nutraukti.</a:t>
            </a:r>
          </a:p>
        </p:txBody>
      </p:sp>
      <p:sp>
        <p:nvSpPr>
          <p:cNvPr id="4" name="Rounded Rectangle 3"/>
          <p:cNvSpPr/>
          <p:nvPr/>
        </p:nvSpPr>
        <p:spPr>
          <a:xfrm>
            <a:off x="1883786" y="2748984"/>
            <a:ext cx="8460432" cy="29850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latin typeface="Calibri" panose="020F0502020204030204" pitchFamily="34" charset="0"/>
              <a:cs typeface="Calibri" panose="020F0502020204030204" pitchFamily="34" charset="0"/>
            </a:endParaRPr>
          </a:p>
        </p:txBody>
      </p:sp>
      <p:sp>
        <p:nvSpPr>
          <p:cNvPr id="7" name="Rounded Rectangle 6"/>
          <p:cNvSpPr/>
          <p:nvPr/>
        </p:nvSpPr>
        <p:spPr>
          <a:xfrm>
            <a:off x="4555317" y="1772816"/>
            <a:ext cx="3117370"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rPr>
              <a:t>II etapas</a:t>
            </a:r>
          </a:p>
        </p:txBody>
      </p:sp>
      <p:sp>
        <p:nvSpPr>
          <p:cNvPr id="8" name="Rectangle 7">
            <a:extLst>
              <a:ext uri="{FF2B5EF4-FFF2-40B4-BE49-F238E27FC236}">
                <a16:creationId xmlns:a16="http://schemas.microsoft.com/office/drawing/2014/main" id="{D42F11C5-1F96-4EEF-B638-00CDCB202A6C}"/>
              </a:ext>
            </a:extLst>
          </p:cNvPr>
          <p:cNvSpPr/>
          <p:nvPr/>
        </p:nvSpPr>
        <p:spPr>
          <a:xfrm>
            <a:off x="2063552" y="1340769"/>
            <a:ext cx="8100900" cy="461665"/>
          </a:xfrm>
          <a:prstGeom prst="rect">
            <a:avLst/>
          </a:prstGeom>
        </p:spPr>
        <p:txBody>
          <a:bodyPr wrap="square">
            <a:spAutoFit/>
          </a:bodyPr>
          <a:lstStyle/>
          <a:p>
            <a:pPr algn="ctr"/>
            <a:r>
              <a:rPr lang="lt-LT" sz="2400" b="1" dirty="0">
                <a:solidFill>
                  <a:schemeClr val="accent1">
                    <a:lumMod val="50000"/>
                  </a:schemeClr>
                </a:solidFill>
              </a:rPr>
              <a:t>2020</a:t>
            </a:r>
            <a:r>
              <a:rPr lang="pt-BR" sz="2400" b="1" dirty="0">
                <a:solidFill>
                  <a:schemeClr val="accent1">
                    <a:lumMod val="50000"/>
                  </a:schemeClr>
                </a:solidFill>
              </a:rPr>
              <a:t> M. BENDROJO PRIĖMIMO PAGRINDINIAI PRINCIPAI (</a:t>
            </a:r>
            <a:r>
              <a:rPr lang="lt-LT" sz="2400" b="1" dirty="0">
                <a:solidFill>
                  <a:schemeClr val="accent1">
                    <a:lumMod val="50000"/>
                  </a:schemeClr>
                </a:solidFill>
              </a:rPr>
              <a:t>3</a:t>
            </a:r>
            <a:r>
              <a:rPr lang="pt-BR" sz="2400" b="1" dirty="0">
                <a:solidFill>
                  <a:schemeClr val="accent1">
                    <a:lumMod val="50000"/>
                  </a:schemeClr>
                </a:solidFill>
              </a:rPr>
              <a:t>) </a:t>
            </a:r>
            <a:endParaRPr lang="lt-LT" sz="2400" dirty="0">
              <a:solidFill>
                <a:schemeClr val="accent1">
                  <a:lumMod val="50000"/>
                </a:schemeClr>
              </a:solidFill>
            </a:endParaRPr>
          </a:p>
        </p:txBody>
      </p:sp>
    </p:spTree>
    <p:extLst>
      <p:ext uri="{BB962C8B-B14F-4D97-AF65-F5344CB8AC3E}">
        <p14:creationId xmlns:p14="http://schemas.microsoft.com/office/powerpoint/2010/main" val="739924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260648"/>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1847528" y="1196752"/>
            <a:ext cx="8424936"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Flowchart: Alternate Process 5"/>
          <p:cNvSpPr/>
          <p:nvPr/>
        </p:nvSpPr>
        <p:spPr>
          <a:xfrm>
            <a:off x="3935760" y="2239638"/>
            <a:ext cx="4356484" cy="690463"/>
          </a:xfrm>
          <a:prstGeom prst="flowChartAlternateProcess">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t-LT" sz="3200" b="1" dirty="0">
                <a:solidFill>
                  <a:schemeClr val="accent1">
                    <a:lumMod val="50000"/>
                  </a:schemeClr>
                </a:solidFill>
              </a:rPr>
              <a:t>Papildomas priėmimas</a:t>
            </a:r>
          </a:p>
        </p:txBody>
      </p:sp>
      <p:sp>
        <p:nvSpPr>
          <p:cNvPr id="8" name="Flowchart: Alternate Process 7"/>
          <p:cNvSpPr/>
          <p:nvPr/>
        </p:nvSpPr>
        <p:spPr>
          <a:xfrm>
            <a:off x="2135560" y="3429000"/>
            <a:ext cx="7914016" cy="2808312"/>
          </a:xfrm>
          <a:prstGeom prst="flowChartAlternateProcess">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742950" lvl="1" indent="-285750">
              <a:buFont typeface="Arial" pitchFamily="34" charset="0"/>
              <a:buChar char="•"/>
            </a:pPr>
            <a:r>
              <a:rPr lang="lt-LT" sz="3200" b="1" dirty="0"/>
              <a:t>gali dalyvauti visi asmenys;</a:t>
            </a:r>
          </a:p>
          <a:p>
            <a:pPr marL="742950" lvl="1" indent="-285750">
              <a:buFont typeface="Arial" pitchFamily="34" charset="0"/>
              <a:buChar char="•"/>
            </a:pPr>
            <a:r>
              <a:rPr lang="lt-LT" sz="3200" b="1" dirty="0"/>
              <a:t>teikiamas naujas </a:t>
            </a:r>
            <a:r>
              <a:rPr lang="lt-LT" sz="3200" b="1" dirty="0">
                <a:solidFill>
                  <a:srgbClr val="FF0000"/>
                </a:solidFill>
              </a:rPr>
              <a:t>iki 6 pageidavimų </a:t>
            </a:r>
            <a:r>
              <a:rPr lang="lt-LT" sz="3200" b="1" dirty="0"/>
              <a:t>prašymas; </a:t>
            </a:r>
          </a:p>
          <a:p>
            <a:pPr marL="742950" lvl="1" indent="-285750">
              <a:buFont typeface="Arial" pitchFamily="34" charset="0"/>
              <a:buChar char="•"/>
            </a:pPr>
            <a:r>
              <a:rPr lang="lt-LT" sz="3200" b="1" dirty="0"/>
              <a:t>konkurse </a:t>
            </a:r>
            <a:r>
              <a:rPr lang="lt-LT" sz="3200" b="1" dirty="0">
                <a:solidFill>
                  <a:srgbClr val="FF0000"/>
                </a:solidFill>
              </a:rPr>
              <a:t>pasiūloma viena </a:t>
            </a:r>
            <a:r>
              <a:rPr lang="lt-LT" sz="3200" b="1" dirty="0"/>
              <a:t>VF, VNF/ST arba VNF </a:t>
            </a:r>
            <a:r>
              <a:rPr lang="lt-LT" sz="3200" b="1" dirty="0">
                <a:solidFill>
                  <a:srgbClr val="FF0000"/>
                </a:solidFill>
              </a:rPr>
              <a:t>vieta</a:t>
            </a:r>
            <a:r>
              <a:rPr lang="lt-LT" sz="3200" b="1" dirty="0"/>
              <a:t>.</a:t>
            </a:r>
            <a:endParaRPr lang="en-US" sz="3200" b="1" dirty="0"/>
          </a:p>
        </p:txBody>
      </p:sp>
      <p:sp>
        <p:nvSpPr>
          <p:cNvPr id="7" name="Rectangle 6">
            <a:extLst>
              <a:ext uri="{FF2B5EF4-FFF2-40B4-BE49-F238E27FC236}">
                <a16:creationId xmlns:a16="http://schemas.microsoft.com/office/drawing/2014/main" id="{0A60B6DB-F5E0-469D-9CFF-7B0B252CEDC3}"/>
              </a:ext>
            </a:extLst>
          </p:cNvPr>
          <p:cNvSpPr/>
          <p:nvPr/>
        </p:nvSpPr>
        <p:spPr>
          <a:xfrm>
            <a:off x="2063552" y="1340769"/>
            <a:ext cx="8100900" cy="461665"/>
          </a:xfrm>
          <a:prstGeom prst="rect">
            <a:avLst/>
          </a:prstGeom>
        </p:spPr>
        <p:txBody>
          <a:bodyPr wrap="square">
            <a:spAutoFit/>
          </a:bodyPr>
          <a:lstStyle/>
          <a:p>
            <a:pPr algn="ctr"/>
            <a:r>
              <a:rPr lang="lt-LT" sz="2400" b="1" dirty="0">
                <a:solidFill>
                  <a:schemeClr val="accent1">
                    <a:lumMod val="50000"/>
                  </a:schemeClr>
                </a:solidFill>
                <a:latin typeface="Calibri" panose="020F0502020204030204" pitchFamily="34" charset="0"/>
                <a:cs typeface="Calibri" panose="020F0502020204030204" pitchFamily="34" charset="0"/>
              </a:rPr>
              <a:t>2020</a:t>
            </a:r>
            <a:r>
              <a:rPr lang="pt-BR" sz="2400" b="1" dirty="0">
                <a:solidFill>
                  <a:schemeClr val="accent1">
                    <a:lumMod val="50000"/>
                  </a:schemeClr>
                </a:solidFill>
                <a:latin typeface="Calibri" panose="020F0502020204030204" pitchFamily="34" charset="0"/>
                <a:cs typeface="Calibri" panose="020F0502020204030204" pitchFamily="34" charset="0"/>
              </a:rPr>
              <a:t> M. BENDROJO PRIĖMIMO PAGRINDINIAI PRINCIPAI (</a:t>
            </a:r>
            <a:r>
              <a:rPr lang="lt-LT" sz="2400" b="1" dirty="0">
                <a:solidFill>
                  <a:schemeClr val="accent1">
                    <a:lumMod val="50000"/>
                  </a:schemeClr>
                </a:solidFill>
                <a:latin typeface="Calibri" panose="020F0502020204030204" pitchFamily="34" charset="0"/>
                <a:cs typeface="Calibri" panose="020F0502020204030204" pitchFamily="34" charset="0"/>
              </a:rPr>
              <a:t>4</a:t>
            </a:r>
            <a:r>
              <a:rPr lang="pt-BR" sz="2400" b="1" dirty="0">
                <a:solidFill>
                  <a:schemeClr val="accent1">
                    <a:lumMod val="50000"/>
                  </a:schemeClr>
                </a:solidFill>
                <a:latin typeface="Calibri" panose="020F0502020204030204" pitchFamily="34" charset="0"/>
                <a:cs typeface="Calibri" panose="020F0502020204030204" pitchFamily="34" charset="0"/>
              </a:rPr>
              <a:t>) </a:t>
            </a:r>
            <a:endParaRPr lang="lt-LT"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5341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72907330"/>
              </p:ext>
            </p:extLst>
          </p:nvPr>
        </p:nvGraphicFramePr>
        <p:xfrm>
          <a:off x="1559496" y="1628801"/>
          <a:ext cx="9108504" cy="3867903"/>
        </p:xfrm>
        <a:graphic>
          <a:graphicData uri="http://schemas.openxmlformats.org/drawingml/2006/table">
            <a:tbl>
              <a:tblPr firstCol="1" bandRow="1">
                <a:tableStyleId>{5DA37D80-6434-44D0-A028-1B22A696006F}</a:tableStyleId>
              </a:tblPr>
              <a:tblGrid>
                <a:gridCol w="4320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1907704">
                  <a:extLst>
                    <a:ext uri="{9D8B030D-6E8A-4147-A177-3AD203B41FA5}">
                      <a16:colId xmlns:a16="http://schemas.microsoft.com/office/drawing/2014/main" val="20008"/>
                    </a:ext>
                  </a:extLst>
                </a:gridCol>
              </a:tblGrid>
              <a:tr h="496883">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Auk-</a:t>
                      </a:r>
                    </a:p>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štoji</a:t>
                      </a:r>
                      <a:r>
                        <a:rPr lang="lt-LT" sz="2000" b="0" dirty="0">
                          <a:solidFill>
                            <a:schemeClr val="bg1"/>
                          </a:solidFill>
                          <a:effectLst/>
                          <a:latin typeface="Calibri" panose="020F0502020204030204" pitchFamily="34" charset="0"/>
                          <a:cs typeface="Calibri" panose="020F0502020204030204" pitchFamily="34" charset="0"/>
                        </a:rPr>
                        <a:t> m-kla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programa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Finan-</a:t>
                      </a:r>
                      <a:r>
                        <a:rPr lang="lt-LT" sz="2000" b="0" dirty="0" err="1">
                          <a:solidFill>
                            <a:schemeClr val="bg1"/>
                          </a:solidFill>
                          <a:effectLst/>
                          <a:latin typeface="Calibri" panose="020F0502020204030204" pitchFamily="34" charset="0"/>
                          <a:cs typeface="Calibri" panose="020F0502020204030204" pitchFamily="34" charset="0"/>
                        </a:rPr>
                        <a:t>sav</a:t>
                      </a:r>
                      <a:r>
                        <a:rPr lang="lt-LT" sz="2000" b="0" dirty="0">
                          <a:solidFill>
                            <a:schemeClr val="bg1"/>
                          </a:solidFill>
                          <a:effectLst/>
                          <a:latin typeface="Calibri" panose="020F0502020204030204" pitchFamily="34" charset="0"/>
                          <a:cs typeface="Calibri" panose="020F0502020204030204" pitchFamily="34" charset="0"/>
                        </a:rPr>
                        <a:t>.</a:t>
                      </a:r>
                      <a:r>
                        <a:rPr lang="lt-LT" sz="2000" b="0" baseline="0" dirty="0">
                          <a:solidFill>
                            <a:schemeClr val="bg1"/>
                          </a:solidFill>
                          <a:effectLst/>
                          <a:latin typeface="Calibri" panose="020F0502020204030204" pitchFamily="34" charset="0"/>
                          <a:cs typeface="Calibri" panose="020F0502020204030204" pitchFamily="34" charset="0"/>
                        </a:rPr>
                        <a:t> pobūdis</a:t>
                      </a:r>
                      <a:endParaRPr lang="lt-LT" sz="2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grid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forma</a:t>
                      </a:r>
                      <a:endParaRPr lang="lt-LT" sz="2000" b="0" dirty="0">
                        <a:ln>
                          <a:solidFill>
                            <a:schemeClr val="bg1"/>
                          </a:solidFill>
                        </a:ln>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hMerge="1">
                  <a:txBody>
                    <a:bodyPr/>
                    <a:lstStyle/>
                    <a:p>
                      <a:pPr algn="ctr">
                        <a:lnSpc>
                          <a:spcPct val="115000"/>
                        </a:lnSpc>
                        <a:spcAft>
                          <a:spcPts val="0"/>
                        </a:spcAft>
                      </a:pPr>
                      <a:endParaRPr lang="lt-LT" sz="20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96C"/>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geriau-</a:t>
                      </a:r>
                      <a:r>
                        <a:rPr lang="lt-LT" sz="2000" b="0" dirty="0" err="1">
                          <a:solidFill>
                            <a:schemeClr val="bg1"/>
                          </a:solidFill>
                          <a:effectLst/>
                          <a:latin typeface="Calibri" panose="020F0502020204030204" pitchFamily="34" charset="0"/>
                          <a:cs typeface="Calibri" panose="020F0502020204030204" pitchFamily="34" charset="0"/>
                        </a:rPr>
                        <a:t>siųjų</a:t>
                      </a:r>
                      <a:r>
                        <a:rPr lang="lt-LT" sz="2000" b="0" dirty="0">
                          <a:solidFill>
                            <a:schemeClr val="bg1"/>
                          </a:solidFill>
                          <a:effectLst/>
                          <a:latin typeface="Calibri" panose="020F0502020204030204" pitchFamily="34" charset="0"/>
                          <a:cs typeface="Calibri" panose="020F0502020204030204" pitchFamily="34" charset="0"/>
                        </a:rPr>
                        <a:t> eilėje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Konk</a:t>
                      </a:r>
                      <a:r>
                        <a:rPr lang="lt-LT" sz="20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AM </a:t>
                      </a:r>
                      <a:r>
                        <a:rPr lang="lt-LT" sz="2000" b="0" dirty="0" err="1">
                          <a:solidFill>
                            <a:schemeClr val="bg1"/>
                          </a:solidFill>
                          <a:effectLst/>
                          <a:latin typeface="Calibri" panose="020F0502020204030204" pitchFamily="34" charset="0"/>
                          <a:cs typeface="Calibri" panose="020F0502020204030204" pitchFamily="34" charset="0"/>
                        </a:rPr>
                        <a:t>progra-moje</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943197">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1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2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lt-LT"/>
                    </a:p>
                  </a:txBody>
                  <a:tcPr/>
                </a:tc>
                <a:tc vMerge="1">
                  <a:txBody>
                    <a:bodyPr/>
                    <a:lstStyle/>
                    <a:p>
                      <a:endParaRPr lang="lt-LT"/>
                    </a:p>
                  </a:txBody>
                  <a:tcPr/>
                </a:tc>
                <a:tc vMerge="1">
                  <a:txBody>
                    <a:bodyPr/>
                    <a:lstStyle/>
                    <a:p>
                      <a:endParaRPr lang="lt-LT"/>
                    </a:p>
                  </a:txBody>
                  <a:tcPr/>
                </a:tc>
                <a:extLst>
                  <a:ext uri="{0D108BD9-81ED-4DB2-BD59-A6C34878D82A}">
                    <a16:rowId xmlns:a16="http://schemas.microsoft.com/office/drawing/2014/main" val="10001"/>
                  </a:ext>
                </a:extLst>
              </a:tr>
              <a:tr h="648152">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9,02</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Kvietimas, I</a:t>
                      </a: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ea typeface="Calibri"/>
                          <a:cs typeface="Calibri" panose="020F0502020204030204" pitchFamily="34" charset="0"/>
                        </a:rPr>
                        <a:t>vnf</a:t>
                      </a:r>
                      <a:r>
                        <a:rPr lang="lt-LT" sz="2400" b="1" dirty="0">
                          <a:solidFill>
                            <a:schemeClr val="tx1"/>
                          </a:solidFill>
                          <a:effectLst/>
                          <a:latin typeface="Calibri" panose="020F0502020204030204" pitchFamily="34" charset="0"/>
                          <a:ea typeface="Calibri"/>
                          <a:cs typeface="Calibri" panose="020F0502020204030204" pitchFamily="34" charset="0"/>
                        </a:rPr>
                        <a:t>/</a:t>
                      </a:r>
                      <a:r>
                        <a:rPr lang="lt-LT" sz="2400" b="1" dirty="0" err="1">
                          <a:solidFill>
                            <a:schemeClr val="tx1"/>
                          </a:solidFill>
                          <a:effectLst/>
                          <a:latin typeface="Calibri" panose="020F0502020204030204" pitchFamily="34" charset="0"/>
                          <a:ea typeface="Calibri"/>
                          <a:cs typeface="Calibri" panose="020F0502020204030204" pitchFamily="34" charset="0"/>
                        </a:rPr>
                        <a:t>st</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Kvietimas, NL</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NL(S)</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NL(S)</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559496" y="5624289"/>
            <a:ext cx="7540932" cy="923330"/>
          </a:xfrm>
          <a:prstGeom prst="rect">
            <a:avLst/>
          </a:prstGeom>
          <a:noFill/>
        </p:spPr>
        <p:txBody>
          <a:bodyPr wrap="square" rtlCol="0">
            <a:spAutoFit/>
          </a:bodyPr>
          <a:lstStyle/>
          <a:p>
            <a:r>
              <a:rPr lang="lt-LT" dirty="0"/>
              <a:t>NL(S) – nuolatinės studijos, vykdomos sesijiniu tvarkaraščiu;</a:t>
            </a:r>
          </a:p>
          <a:p>
            <a:r>
              <a:rPr lang="lt-LT" dirty="0"/>
              <a:t>NL(V) – vakarinės  studijos, vykdomos sesijiniu tvarkaraščiu;</a:t>
            </a:r>
          </a:p>
          <a:p>
            <a:r>
              <a:rPr lang="lt-LT" dirty="0"/>
              <a:t>I(S) – ištęstinės studijos, vykdomos sesijiniu tvarkaraščiu.</a:t>
            </a:r>
          </a:p>
        </p:txBody>
      </p:sp>
      <p:sp>
        <p:nvSpPr>
          <p:cNvPr id="9" name="Rectangle 9"/>
          <p:cNvSpPr>
            <a:spLocks noChangeArrowheads="1"/>
          </p:cNvSpPr>
          <p:nvPr/>
        </p:nvSpPr>
        <p:spPr bwMode="auto">
          <a:xfrm>
            <a:off x="1524000" y="548680"/>
            <a:ext cx="9144000" cy="584200"/>
          </a:xfrm>
          <a:prstGeom prst="rect">
            <a:avLst/>
          </a:prstGeom>
          <a:solidFill>
            <a:srgbClr val="034769"/>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bg1"/>
                </a:solidFill>
              </a:rPr>
              <a:t>BENDROJO PRIĖMIMO PRAŠYMAS</a:t>
            </a:r>
          </a:p>
        </p:txBody>
      </p:sp>
    </p:spTree>
    <p:extLst>
      <p:ext uri="{BB962C8B-B14F-4D97-AF65-F5344CB8AC3E}">
        <p14:creationId xmlns:p14="http://schemas.microsoft.com/office/powerpoint/2010/main" val="1361952960"/>
      </p:ext>
    </p:extLst>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3441424"/>
              </p:ext>
            </p:extLst>
          </p:nvPr>
        </p:nvGraphicFramePr>
        <p:xfrm>
          <a:off x="2711625" y="1052737"/>
          <a:ext cx="6552729" cy="4759485"/>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rPr>
                        <a:t>Eil</a:t>
                      </a:r>
                      <a:r>
                        <a:rPr lang="lt-LT" sz="2000" b="0" dirty="0">
                          <a:solidFill>
                            <a:schemeClr val="bg1"/>
                          </a:solidFill>
                          <a:effectLst/>
                        </a:rPr>
                        <a:t>. </a:t>
                      </a:r>
                      <a:r>
                        <a:rPr lang="lt-LT" sz="2000" b="0" dirty="0" err="1">
                          <a:solidFill>
                            <a:schemeClr val="bg1"/>
                          </a:solidFill>
                          <a:effectLst/>
                        </a:rPr>
                        <a:t>Nr</a:t>
                      </a:r>
                      <a:r>
                        <a:rPr lang="lt-LT" sz="2000" b="0" dirty="0">
                          <a:solidFill>
                            <a:schemeClr val="bg1"/>
                          </a:solidFill>
                          <a:effectLst/>
                        </a:rPr>
                        <a:t>.</a:t>
                      </a:r>
                      <a:endParaRPr lang="lt-LT" sz="20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a:solidFill>
                            <a:schemeClr val="bg1"/>
                          </a:solidFill>
                          <a:effectLst/>
                        </a:rPr>
                        <a:t>Studijų programa</a:t>
                      </a:r>
                      <a:endParaRPr lang="lt-LT" sz="2000" b="1" dirty="0">
                        <a:solidFill>
                          <a:schemeClr val="bg1"/>
                        </a:solidFill>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err="1">
                          <a:solidFill>
                            <a:schemeClr val="bg1"/>
                          </a:solidFill>
                          <a:effectLst/>
                        </a:rPr>
                        <a:t>Finansav</a:t>
                      </a:r>
                      <a:r>
                        <a:rPr lang="lt-LT" sz="2000" b="1" dirty="0">
                          <a:solidFill>
                            <a:schemeClr val="bg1"/>
                          </a:solidFill>
                          <a:effectLst/>
                        </a:rPr>
                        <a:t>.</a:t>
                      </a:r>
                      <a:r>
                        <a:rPr lang="lt-LT" sz="2000" b="1" baseline="0" dirty="0">
                          <a:solidFill>
                            <a:schemeClr val="bg1"/>
                          </a:solidFill>
                          <a:effectLst/>
                        </a:rPr>
                        <a:t> pobūdis</a:t>
                      </a:r>
                      <a:endParaRPr lang="lt-LT" sz="2000" b="1"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a:solidFill>
                            <a:schemeClr val="bg1"/>
                          </a:solidFill>
                          <a:effectLst/>
                        </a:rPr>
                        <a:t>Kvietimas</a:t>
                      </a:r>
                    </a:p>
                    <a:p>
                      <a:pPr algn="ctr">
                        <a:lnSpc>
                          <a:spcPct val="115000"/>
                        </a:lnSpc>
                        <a:spcAft>
                          <a:spcPts val="0"/>
                        </a:spcAft>
                      </a:pPr>
                      <a:r>
                        <a:rPr lang="lt-LT" sz="2000" b="1" dirty="0">
                          <a:solidFill>
                            <a:schemeClr val="bg1"/>
                          </a:solidFill>
                          <a:effectLst/>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04136">
                <a:tc>
                  <a:txBody>
                    <a:bodyPr/>
                    <a:lstStyle/>
                    <a:p>
                      <a:pPr algn="ctr">
                        <a:lnSpc>
                          <a:spcPct val="115000"/>
                        </a:lnSpc>
                        <a:spcAft>
                          <a:spcPts val="0"/>
                        </a:spcAft>
                      </a:pPr>
                      <a:r>
                        <a:rPr lang="lt-LT" sz="2400" b="0" dirty="0">
                          <a:solidFill>
                            <a:schemeClr val="tx1"/>
                          </a:solidFill>
                          <a:effectLst/>
                          <a:latin typeface="+mn-lt"/>
                        </a:rPr>
                        <a:t>1</a:t>
                      </a:r>
                      <a:endParaRPr lang="lt-LT" sz="2400" b="0"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1</a:t>
                      </a:r>
                      <a:endParaRPr lang="lt-LT" sz="2400" b="1"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dirty="0">
                        <a:solidFill>
                          <a:srgbClr val="085476"/>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mn-lt"/>
                        </a:rPr>
                        <a:t>2</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2</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mn-lt"/>
                        </a:rPr>
                        <a:t>3</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3</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VF</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mn-lt"/>
                        </a:rPr>
                        <a:t>Kvietimas, NL</a:t>
                      </a:r>
                      <a:endParaRPr lang="lt-LT" sz="2400" b="1"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mn-lt"/>
                        </a:rPr>
                        <a:t>4</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1</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VNF/ST</a:t>
                      </a: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mn-lt"/>
                        </a:rPr>
                        <a:t>5</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1</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VNF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a:t>
                      </a:r>
                      <a:r>
                        <a:rPr lang="lt-LT" sz="2400" b="1" dirty="0">
                          <a:solidFill>
                            <a:schemeClr val="tx1"/>
                          </a:solidFill>
                          <a:effectLst/>
                          <a:latin typeface="+mn-lt"/>
                        </a:rPr>
                        <a:t> 2</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VNF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Programa 3</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VNF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9" name="Rectangle 9"/>
          <p:cNvSpPr>
            <a:spLocks noChangeArrowheads="1"/>
          </p:cNvSpPr>
          <p:nvPr/>
        </p:nvSpPr>
        <p:spPr bwMode="auto">
          <a:xfrm>
            <a:off x="1524000" y="116632"/>
            <a:ext cx="9144000" cy="584200"/>
          </a:xfrm>
          <a:prstGeom prst="rect">
            <a:avLst/>
          </a:prstGeom>
          <a:solidFill>
            <a:srgbClr val="034769"/>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bg1"/>
                </a:solidFill>
              </a:rPr>
              <a:t>BENDROJO PRIĖMIMO PRAŠYMAS</a:t>
            </a:r>
          </a:p>
        </p:txBody>
      </p:sp>
    </p:spTree>
    <p:extLst>
      <p:ext uri="{BB962C8B-B14F-4D97-AF65-F5344CB8AC3E}">
        <p14:creationId xmlns:p14="http://schemas.microsoft.com/office/powerpoint/2010/main" val="3021750048"/>
      </p:ext>
    </p:extLst>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57352070"/>
              </p:ext>
            </p:extLst>
          </p:nvPr>
        </p:nvGraphicFramePr>
        <p:xfrm>
          <a:off x="2711625" y="1052737"/>
          <a:ext cx="6552729" cy="4903501"/>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Nr.</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Studijų programa</a:t>
                      </a:r>
                      <a:endParaRPr lang="lt-LT" sz="2000" b="1"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err="1">
                          <a:solidFill>
                            <a:schemeClr val="bg1"/>
                          </a:solidFill>
                          <a:effectLst/>
                          <a:latin typeface="Calibri" panose="020F0502020204030204" pitchFamily="34" charset="0"/>
                          <a:cs typeface="Calibri" panose="020F0502020204030204" pitchFamily="34" charset="0"/>
                        </a:rPr>
                        <a:t>Finansav</a:t>
                      </a:r>
                      <a:r>
                        <a:rPr lang="lt-LT" sz="2000" b="1" dirty="0">
                          <a:solidFill>
                            <a:schemeClr val="bg1"/>
                          </a:solidFill>
                          <a:effectLst/>
                          <a:latin typeface="Calibri" panose="020F0502020204030204" pitchFamily="34" charset="0"/>
                          <a:cs typeface="Calibri" panose="020F0502020204030204" pitchFamily="34" charset="0"/>
                        </a:rPr>
                        <a:t>.</a:t>
                      </a:r>
                      <a:r>
                        <a:rPr lang="lt-LT" sz="2000" b="1" baseline="0" dirty="0">
                          <a:solidFill>
                            <a:schemeClr val="bg1"/>
                          </a:solidFill>
                          <a:effectLst/>
                          <a:latin typeface="Calibri" panose="020F0502020204030204" pitchFamily="34" charset="0"/>
                          <a:cs typeface="Calibri" panose="020F0502020204030204" pitchFamily="34" charset="0"/>
                        </a:rPr>
                        <a:t> pobūdis</a:t>
                      </a:r>
                      <a:endParaRPr lang="lt-LT" sz="2000" b="1"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648152">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4</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5</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6</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7</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9" name="Rectangle 9"/>
          <p:cNvSpPr>
            <a:spLocks noChangeArrowheads="1"/>
          </p:cNvSpPr>
          <p:nvPr/>
        </p:nvSpPr>
        <p:spPr bwMode="auto">
          <a:xfrm>
            <a:off x="1524000" y="116632"/>
            <a:ext cx="9144000" cy="584200"/>
          </a:xfrm>
          <a:prstGeom prst="rect">
            <a:avLst/>
          </a:prstGeom>
          <a:solidFill>
            <a:srgbClr val="034769"/>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bg1"/>
                </a:solidFill>
              </a:rPr>
              <a:t>BENDROJO PRIĖMIMO PRAŠYMAS</a:t>
            </a:r>
          </a:p>
        </p:txBody>
      </p:sp>
    </p:spTree>
    <p:extLst>
      <p:ext uri="{BB962C8B-B14F-4D97-AF65-F5344CB8AC3E}">
        <p14:creationId xmlns:p14="http://schemas.microsoft.com/office/powerpoint/2010/main" val="4043387011"/>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711625" y="1052737"/>
          <a:ext cx="6552729" cy="4759485"/>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rPr>
                        <a:t>Eil</a:t>
                      </a:r>
                      <a:r>
                        <a:rPr lang="lt-LT" sz="2000" b="0" dirty="0">
                          <a:solidFill>
                            <a:schemeClr val="bg1"/>
                          </a:solidFill>
                          <a:effectLst/>
                        </a:rPr>
                        <a:t>. </a:t>
                      </a:r>
                      <a:r>
                        <a:rPr lang="lt-LT" sz="2000" b="0" dirty="0" err="1">
                          <a:solidFill>
                            <a:schemeClr val="bg1"/>
                          </a:solidFill>
                          <a:effectLst/>
                        </a:rPr>
                        <a:t>Nr</a:t>
                      </a:r>
                      <a:r>
                        <a:rPr lang="lt-LT" sz="2000" b="0" dirty="0">
                          <a:solidFill>
                            <a:schemeClr val="bg1"/>
                          </a:solidFill>
                          <a:effectLst/>
                        </a:rPr>
                        <a:t>.</a:t>
                      </a:r>
                      <a:endParaRPr lang="lt-LT" sz="20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Studijų programa</a:t>
                      </a:r>
                      <a:endParaRPr lang="lt-LT" sz="2000" b="0" dirty="0">
                        <a:solidFill>
                          <a:schemeClr val="bg1"/>
                        </a:solidFill>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Finan-</a:t>
                      </a:r>
                      <a:r>
                        <a:rPr lang="lt-LT" sz="2000" b="0" dirty="0" err="1">
                          <a:solidFill>
                            <a:schemeClr val="bg1"/>
                          </a:solidFill>
                          <a:effectLst/>
                        </a:rPr>
                        <a:t>sav</a:t>
                      </a:r>
                      <a:r>
                        <a:rPr lang="lt-LT" sz="2000" b="0" dirty="0">
                          <a:solidFill>
                            <a:schemeClr val="bg1"/>
                          </a:solidFill>
                          <a:effectLst/>
                        </a:rPr>
                        <a:t>.</a:t>
                      </a:r>
                      <a:r>
                        <a:rPr lang="lt-LT" sz="2000" b="0" baseline="0" dirty="0">
                          <a:solidFill>
                            <a:schemeClr val="bg1"/>
                          </a:solidFill>
                          <a:effectLst/>
                        </a:rPr>
                        <a:t> pobūdis</a:t>
                      </a:r>
                      <a:endParaRPr lang="lt-LT" sz="20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Kvietimas</a:t>
                      </a:r>
                    </a:p>
                    <a:p>
                      <a:pPr algn="ctr">
                        <a:lnSpc>
                          <a:spcPct val="115000"/>
                        </a:lnSpc>
                        <a:spcAft>
                          <a:spcPts val="0"/>
                        </a:spcAft>
                      </a:pPr>
                      <a:r>
                        <a:rPr lang="lt-LT" sz="2000" b="0" dirty="0">
                          <a:solidFill>
                            <a:schemeClr val="bg1"/>
                          </a:solidFill>
                          <a:effectLst/>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04136">
                <a:tc>
                  <a:txBody>
                    <a:bodyPr/>
                    <a:lstStyle/>
                    <a:p>
                      <a:pPr algn="ctr">
                        <a:lnSpc>
                          <a:spcPct val="115000"/>
                        </a:lnSpc>
                        <a:spcAft>
                          <a:spcPts val="0"/>
                        </a:spcAft>
                      </a:pPr>
                      <a:r>
                        <a:rPr lang="lt-LT" sz="2400" b="0" dirty="0">
                          <a:solidFill>
                            <a:schemeClr val="tx1"/>
                          </a:solidFill>
                          <a:effectLst/>
                          <a:latin typeface="+mn-lt"/>
                        </a:rPr>
                        <a:t>1</a:t>
                      </a:r>
                      <a:endParaRPr lang="lt-LT" sz="2400" b="0"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a:t>
                      </a:r>
                      <a:r>
                        <a:rPr lang="lt-LT" sz="2400" b="1" dirty="0">
                          <a:solidFill>
                            <a:srgbClr val="FF0000"/>
                          </a:solidFill>
                          <a:effectLst/>
                          <a:latin typeface="+mn-lt"/>
                        </a:rPr>
                        <a:t>1</a:t>
                      </a:r>
                      <a:endParaRPr lang="lt-LT" sz="2400" b="1" dirty="0">
                        <a:solidFill>
                          <a:srgbClr val="FF0000"/>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mn-lt"/>
                          <a:ea typeface="Calibri"/>
                          <a:cs typeface="Times New Roman"/>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mn-lt"/>
                        </a:rPr>
                        <a:t>2</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2</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mn-lt"/>
                          <a:ea typeface="Calibri"/>
                          <a:cs typeface="Times New Roman"/>
                        </a:rPr>
                        <a:t>negaunate</a:t>
                      </a:r>
                      <a:endParaRPr lang="lt-LT" sz="2400" b="0"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mn-lt"/>
                        </a:rPr>
                        <a:t>3</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3</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mn-lt"/>
                          <a:ea typeface="Calibri"/>
                          <a:cs typeface="Times New Roman"/>
                        </a:rPr>
                        <a:t>negaunate</a:t>
                      </a:r>
                      <a:endParaRPr lang="lt-LT" sz="2400" b="1"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mn-lt"/>
                        </a:rPr>
                        <a:t>4</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4</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mn-lt"/>
                          <a:ea typeface="Calibri"/>
                          <a:cs typeface="Times New Roman"/>
                        </a:rPr>
                        <a:t>negaunate</a:t>
                      </a:r>
                      <a:endParaRPr lang="lt-LT" sz="2400" b="1" dirty="0">
                        <a:solidFill>
                          <a:srgbClr val="FF0000"/>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mn-lt"/>
                        </a:rPr>
                        <a:t>5</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5</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mn-lt"/>
                          <a:ea typeface="Calibri"/>
                          <a:cs typeface="Times New Roman"/>
                        </a:rPr>
                        <a:t>negaunate</a:t>
                      </a: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Programa 6</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mn-lt"/>
                          <a:ea typeface="Calibri"/>
                          <a:cs typeface="Times New Roman"/>
                        </a:rPr>
                        <a:t>negaunate</a:t>
                      </a: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Programa </a:t>
                      </a:r>
                      <a:r>
                        <a:rPr lang="lt-LT" sz="2400" b="1" dirty="0">
                          <a:solidFill>
                            <a:srgbClr val="FF0000"/>
                          </a:solidFill>
                          <a:effectLst/>
                          <a:latin typeface="+mn-lt"/>
                        </a:rPr>
                        <a:t>1</a:t>
                      </a:r>
                      <a:endParaRPr lang="lt-LT" sz="2400" b="1" dirty="0">
                        <a:solidFill>
                          <a:srgbClr val="FF0000"/>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VNF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FF0000"/>
                          </a:solidFill>
                          <a:effectLst/>
                          <a:latin typeface="+mn-lt"/>
                          <a:ea typeface="Calibri"/>
                          <a:cs typeface="Times New Roman"/>
                        </a:rPr>
                        <a:t>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9" name="Rectangle 9"/>
          <p:cNvSpPr>
            <a:spLocks noChangeArrowheads="1"/>
          </p:cNvSpPr>
          <p:nvPr/>
        </p:nvSpPr>
        <p:spPr bwMode="auto">
          <a:xfrm>
            <a:off x="1524000" y="116632"/>
            <a:ext cx="9144000" cy="584200"/>
          </a:xfrm>
          <a:prstGeom prst="rect">
            <a:avLst/>
          </a:prstGeom>
          <a:solidFill>
            <a:srgbClr val="034769"/>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bg1"/>
                </a:solidFill>
              </a:rPr>
              <a:t>BENDROJO PRIĖMIMO PRAŠYMAS</a:t>
            </a:r>
          </a:p>
        </p:txBody>
      </p:sp>
    </p:spTree>
    <p:extLst>
      <p:ext uri="{BB962C8B-B14F-4D97-AF65-F5344CB8AC3E}">
        <p14:creationId xmlns:p14="http://schemas.microsoft.com/office/powerpoint/2010/main" val="2243037371"/>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711625" y="1052737"/>
          <a:ext cx="6552729" cy="4903501"/>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rPr>
                        <a:t>Eil</a:t>
                      </a:r>
                      <a:r>
                        <a:rPr lang="lt-LT" sz="2000" b="0" dirty="0">
                          <a:solidFill>
                            <a:schemeClr val="bg1"/>
                          </a:solidFill>
                          <a:effectLst/>
                        </a:rPr>
                        <a:t>. </a:t>
                      </a:r>
                      <a:r>
                        <a:rPr lang="lt-LT" sz="2000" b="0" dirty="0" err="1">
                          <a:solidFill>
                            <a:schemeClr val="bg1"/>
                          </a:solidFill>
                          <a:effectLst/>
                        </a:rPr>
                        <a:t>Nr</a:t>
                      </a:r>
                      <a:r>
                        <a:rPr lang="lt-LT" sz="2000" b="0" dirty="0">
                          <a:solidFill>
                            <a:schemeClr val="bg1"/>
                          </a:solidFill>
                          <a:effectLst/>
                        </a:rPr>
                        <a:t>.</a:t>
                      </a:r>
                      <a:endParaRPr lang="lt-LT" sz="20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Studijų programa</a:t>
                      </a:r>
                      <a:endParaRPr lang="lt-LT" sz="2000" b="0" dirty="0">
                        <a:solidFill>
                          <a:schemeClr val="bg1"/>
                        </a:solidFill>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Finan-</a:t>
                      </a:r>
                      <a:r>
                        <a:rPr lang="lt-LT" sz="2000" b="0" dirty="0" err="1">
                          <a:solidFill>
                            <a:schemeClr val="bg1"/>
                          </a:solidFill>
                          <a:effectLst/>
                        </a:rPr>
                        <a:t>sav</a:t>
                      </a:r>
                      <a:r>
                        <a:rPr lang="lt-LT" sz="2000" b="0" dirty="0">
                          <a:solidFill>
                            <a:schemeClr val="bg1"/>
                          </a:solidFill>
                          <a:effectLst/>
                        </a:rPr>
                        <a:t>.</a:t>
                      </a:r>
                      <a:r>
                        <a:rPr lang="lt-LT" sz="2000" b="0" baseline="0" dirty="0">
                          <a:solidFill>
                            <a:schemeClr val="bg1"/>
                          </a:solidFill>
                          <a:effectLst/>
                        </a:rPr>
                        <a:t> pobūdis</a:t>
                      </a:r>
                      <a:endParaRPr lang="lt-LT" sz="20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00000"/>
                    </a:solidFill>
                  </a:tcPr>
                </a:tc>
                <a:tc>
                  <a:txBody>
                    <a:bodyPr/>
                    <a:lstStyle/>
                    <a:p>
                      <a:pPr algn="ctr">
                        <a:lnSpc>
                          <a:spcPct val="115000"/>
                        </a:lnSpc>
                        <a:spcAft>
                          <a:spcPts val="0"/>
                        </a:spcAft>
                      </a:pPr>
                      <a:r>
                        <a:rPr lang="lt-LT" sz="2000" b="0" dirty="0">
                          <a:solidFill>
                            <a:schemeClr val="bg1"/>
                          </a:solidFill>
                          <a:effectLst/>
                        </a:rPr>
                        <a:t>Kvietimas</a:t>
                      </a:r>
                    </a:p>
                    <a:p>
                      <a:pPr algn="ctr">
                        <a:lnSpc>
                          <a:spcPct val="115000"/>
                        </a:lnSpc>
                        <a:spcAft>
                          <a:spcPts val="0"/>
                        </a:spcAft>
                      </a:pPr>
                      <a:r>
                        <a:rPr lang="lt-LT" sz="2000" b="0" dirty="0">
                          <a:solidFill>
                            <a:schemeClr val="bg1"/>
                          </a:solidFill>
                          <a:effectLst/>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648152">
                <a:tc>
                  <a:txBody>
                    <a:bodyPr/>
                    <a:lstStyle/>
                    <a:p>
                      <a:pPr algn="ctr">
                        <a:lnSpc>
                          <a:spcPct val="115000"/>
                        </a:lnSpc>
                        <a:spcAft>
                          <a:spcPts val="0"/>
                        </a:spcAft>
                      </a:pPr>
                      <a:r>
                        <a:rPr lang="lt-LT" sz="2400" b="0" dirty="0">
                          <a:solidFill>
                            <a:schemeClr val="tx1"/>
                          </a:solidFill>
                          <a:effectLst/>
                          <a:latin typeface="+mn-lt"/>
                        </a:rPr>
                        <a:t>1</a:t>
                      </a:r>
                      <a:endParaRPr lang="lt-LT" sz="2400" b="0"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a:t>
                      </a:r>
                      <a:r>
                        <a:rPr lang="lt-LT" sz="2400" b="1" dirty="0">
                          <a:solidFill>
                            <a:srgbClr val="FF0000"/>
                          </a:solidFill>
                          <a:effectLst/>
                          <a:latin typeface="+mn-lt"/>
                        </a:rPr>
                        <a:t>1</a:t>
                      </a:r>
                      <a:endParaRPr lang="lt-LT" sz="2400" b="1" dirty="0">
                        <a:solidFill>
                          <a:srgbClr val="FF0000"/>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dirty="0">
                        <a:solidFill>
                          <a:srgbClr val="085476"/>
                        </a:solidFill>
                        <a:effectLst/>
                        <a:latin typeface="+mn-lt"/>
                        <a:ea typeface="Calibri"/>
                        <a:cs typeface="Times New Roman"/>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mn-lt"/>
                        </a:rPr>
                        <a:t>2</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a:t>
                      </a:r>
                      <a:r>
                        <a:rPr lang="lt-LT" sz="2400" b="1" dirty="0">
                          <a:solidFill>
                            <a:srgbClr val="FF0000"/>
                          </a:solidFill>
                          <a:effectLst/>
                          <a:latin typeface="+mn-lt"/>
                        </a:rPr>
                        <a:t>1</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VNF/ST</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mn-lt"/>
                        </a:rPr>
                        <a:t>3</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a:t>
                      </a:r>
                      <a:r>
                        <a:rPr lang="lt-LT" sz="2400" b="1" dirty="0">
                          <a:solidFill>
                            <a:srgbClr val="FF0000"/>
                          </a:solidFill>
                          <a:effectLst/>
                          <a:latin typeface="+mn-lt"/>
                        </a:rPr>
                        <a:t>1</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VNF</a:t>
                      </a:r>
                    </a:p>
                  </a:txBody>
                  <a:tcPr marL="0" marR="0" marT="0" marB="0" anchor="ctr">
                    <a:solidFill>
                      <a:schemeClr val="bg1"/>
                    </a:solidFill>
                  </a:tcPr>
                </a:tc>
                <a:tc>
                  <a:txBody>
                    <a:bodyPr/>
                    <a:lstStyle/>
                    <a:p>
                      <a:pPr algn="ctr">
                        <a:lnSpc>
                          <a:spcPct val="115000"/>
                        </a:lnSpc>
                        <a:spcAft>
                          <a:spcPts val="0"/>
                        </a:spcAft>
                      </a:pPr>
                      <a:endParaRPr lang="lt-LT" sz="2400" b="1" dirty="0">
                        <a:solidFill>
                          <a:schemeClr val="tx1"/>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mn-lt"/>
                        </a:rPr>
                        <a:t>4</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2</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ea typeface="Calibri"/>
                          <a:cs typeface="Times New Roman"/>
                        </a:rPr>
                        <a:t>VF</a:t>
                      </a: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mn-lt"/>
                        </a:rPr>
                        <a:t>5</a:t>
                      </a:r>
                      <a:endParaRPr lang="lt-LT" sz="2400" b="0"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Programa 3</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Programa 4</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mn-lt"/>
                          <a:ea typeface="Calibri"/>
                          <a:cs typeface="Times New Roman"/>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Programa 5</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mn-lt"/>
                        </a:rPr>
                        <a:t>VNF</a:t>
                      </a:r>
                      <a:endParaRPr lang="lt-LT" sz="2400" b="1" dirty="0">
                        <a:solidFill>
                          <a:schemeClr val="tx1"/>
                        </a:solidFill>
                        <a:effectLst/>
                        <a:latin typeface="+mn-lt"/>
                        <a:ea typeface="Calibri"/>
                        <a:cs typeface="Times New Roman"/>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mn-lt"/>
                        <a:ea typeface="Calibri"/>
                        <a:cs typeface="Times New Roman"/>
                      </a:endParaRP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9" name="Rectangle 9"/>
          <p:cNvSpPr>
            <a:spLocks noChangeArrowheads="1"/>
          </p:cNvSpPr>
          <p:nvPr/>
        </p:nvSpPr>
        <p:spPr bwMode="auto">
          <a:xfrm>
            <a:off x="1524000" y="116632"/>
            <a:ext cx="9144000" cy="584200"/>
          </a:xfrm>
          <a:prstGeom prst="rect">
            <a:avLst/>
          </a:prstGeom>
          <a:solidFill>
            <a:srgbClr val="034769"/>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bg1"/>
                </a:solidFill>
              </a:rPr>
              <a:t>BENDROJO PRIĖMIMO PRAŠYMAS</a:t>
            </a:r>
          </a:p>
        </p:txBody>
      </p:sp>
    </p:spTree>
    <p:extLst>
      <p:ext uri="{BB962C8B-B14F-4D97-AF65-F5344CB8AC3E}">
        <p14:creationId xmlns:p14="http://schemas.microsoft.com/office/powerpoint/2010/main" val="2443274586"/>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1EEFA617-213B-4058-8E2E-F2D359914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C34FED3-39BF-4D8A-A7A1-77A38604481C}"/>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5">
            <a:extLst>
              <a:ext uri="{FF2B5EF4-FFF2-40B4-BE49-F238E27FC236}">
                <a16:creationId xmlns:a16="http://schemas.microsoft.com/office/drawing/2014/main" id="{D5C5680D-7296-4BB5-BB64-9DB8F3C508C1}"/>
              </a:ext>
            </a:extLst>
          </p:cNvPr>
          <p:cNvSpPr/>
          <p:nvPr/>
        </p:nvSpPr>
        <p:spPr>
          <a:xfrm>
            <a:off x="2199170" y="2353102"/>
            <a:ext cx="8424936" cy="28208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rgbClr val="FFFF00"/>
                </a:solidFill>
                <a:latin typeface="Calibri" panose="020F0502020204030204" pitchFamily="34" charset="0"/>
                <a:cs typeface="Calibri" panose="020F0502020204030204" pitchFamily="34" charset="0"/>
              </a:rPr>
              <a:t>matematikos</a:t>
            </a:r>
            <a:r>
              <a:rPr lang="lt-LT" sz="3200" b="1" dirty="0">
                <a:latin typeface="Calibri" panose="020F0502020204030204" pitchFamily="34" charset="0"/>
                <a:cs typeface="Calibri" panose="020F0502020204030204" pitchFamily="34" charset="0"/>
              </a:rPr>
              <a:t> </a:t>
            </a:r>
            <a:r>
              <a:rPr lang="lt-LT" sz="3200" b="1" dirty="0">
                <a:solidFill>
                  <a:schemeClr val="bg1"/>
                </a:solidFill>
                <a:latin typeface="Calibri" panose="020F0502020204030204" pitchFamily="34" charset="0"/>
                <a:cs typeface="Calibri" panose="020F0502020204030204" pitchFamily="34" charset="0"/>
              </a:rPr>
              <a:t>valstybinį </a:t>
            </a:r>
            <a:r>
              <a:rPr lang="lt-LT" sz="3200" b="1" dirty="0">
                <a:latin typeface="Calibri" panose="020F0502020204030204" pitchFamily="34" charset="0"/>
                <a:cs typeface="Calibri" panose="020F0502020204030204" pitchFamily="34" charset="0"/>
              </a:rPr>
              <a:t>brandos egzaminą</a:t>
            </a:r>
          </a:p>
          <a:p>
            <a:pPr algn="ctr"/>
            <a:r>
              <a:rPr lang="lt-LT" sz="3200" b="1" dirty="0">
                <a:latin typeface="Calibri" panose="020F0502020204030204" pitchFamily="34" charset="0"/>
                <a:cs typeface="Calibri" panose="020F0502020204030204" pitchFamily="34" charset="0"/>
              </a:rPr>
              <a:t> (išskyrus pretenduojant į </a:t>
            </a:r>
            <a:r>
              <a:rPr lang="lt-LT" sz="3200" dirty="0">
                <a:latin typeface="Calibri" panose="020F0502020204030204" pitchFamily="34" charset="0"/>
                <a:cs typeface="Calibri" panose="020F0502020204030204" pitchFamily="34" charset="0"/>
              </a:rPr>
              <a:t>menų studijų krypčių grupės programas</a:t>
            </a:r>
            <a:r>
              <a:rPr lang="lt-LT" sz="32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11CCA210-C968-4CF9-AFBE-9F4E0087A11C}"/>
              </a:ext>
            </a:extLst>
          </p:cNvPr>
          <p:cNvSpPr txBox="1">
            <a:spLocks noChangeArrowheads="1"/>
          </p:cNvSpPr>
          <p:nvPr/>
        </p:nvSpPr>
        <p:spPr bwMode="auto">
          <a:xfrm>
            <a:off x="2055945" y="774807"/>
            <a:ext cx="8475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lt-LT" sz="3600" dirty="0">
                <a:latin typeface="Calibri" panose="020F0502020204030204" pitchFamily="34" charset="0"/>
                <a:cs typeface="Calibri" panose="020F0502020204030204" pitchFamily="34" charset="0"/>
              </a:rPr>
              <a:t>Stojant  į universitetus ir kolegijas</a:t>
            </a:r>
          </a:p>
          <a:p>
            <a:pPr marL="0" indent="0" algn="ctr" eaLnBrk="1" hangingPunct="1"/>
            <a:r>
              <a:rPr lang="lt-LT" sz="3600" b="1" dirty="0">
                <a:latin typeface="Calibri" panose="020F0502020204030204" pitchFamily="34" charset="0"/>
                <a:cs typeface="Calibri" panose="020F0502020204030204" pitchFamily="34" charset="0"/>
              </a:rPr>
              <a:t>turi būti išlaikę</a:t>
            </a:r>
          </a:p>
        </p:txBody>
      </p:sp>
      <p:sp>
        <p:nvSpPr>
          <p:cNvPr id="7" name="Rectangle 6">
            <a:extLst>
              <a:ext uri="{FF2B5EF4-FFF2-40B4-BE49-F238E27FC236}">
                <a16:creationId xmlns:a16="http://schemas.microsoft.com/office/drawing/2014/main" id="{BD4805D7-9A19-4212-8817-80A14571EEE0}"/>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7439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8F254AB9-5134-4541-B10A-90BF04CFA486}" type="slidenum">
              <a:rPr lang="en-US" altLang="lt-LT" smtClean="0"/>
              <a:pPr>
                <a:defRPr/>
              </a:pPr>
              <a:t>50</a:t>
            </a:fld>
            <a:endParaRPr lang="en-US" altLang="lt-LT"/>
          </a:p>
        </p:txBody>
      </p:sp>
      <p:sp>
        <p:nvSpPr>
          <p:cNvPr id="3" name="Rectangle 2"/>
          <p:cNvSpPr/>
          <p:nvPr/>
        </p:nvSpPr>
        <p:spPr>
          <a:xfrm>
            <a:off x="2066925" y="750888"/>
            <a:ext cx="8350250" cy="4308872"/>
          </a:xfrm>
          <a:prstGeom prst="rect">
            <a:avLst/>
          </a:prstGeom>
        </p:spPr>
        <p:txBody>
          <a:bodyPr wrap="square">
            <a:spAutoFit/>
          </a:bodyPr>
          <a:lstStyle/>
          <a:p>
            <a:pPr>
              <a:defRPr/>
            </a:pPr>
            <a:r>
              <a:rPr lang="lt-LT" sz="4000" b="1" dirty="0">
                <a:solidFill>
                  <a:srgbClr val="C00000"/>
                </a:solidFill>
                <a:latin typeface="Calibri" pitchFamily="34" charset="0"/>
                <a:cs typeface="Calibri" pitchFamily="34" charset="0"/>
              </a:rPr>
              <a:t>Studijų programos keitimas</a:t>
            </a:r>
          </a:p>
          <a:p>
            <a:pPr>
              <a:defRPr/>
            </a:pPr>
            <a:endParaRPr lang="lt-LT" b="1" dirty="0">
              <a:latin typeface="Calibri" pitchFamily="34" charset="0"/>
              <a:cs typeface="Calibri" pitchFamily="34" charset="0"/>
            </a:endParaRPr>
          </a:p>
          <a:p>
            <a:pPr marL="342900" indent="-342900">
              <a:buFont typeface="Arial" pitchFamily="34" charset="0"/>
              <a:buChar char="•"/>
              <a:defRPr/>
            </a:pPr>
            <a:r>
              <a:rPr lang="lt-LT" sz="2400" b="1" dirty="0">
                <a:latin typeface="Calibri" pitchFamily="34" charset="0"/>
                <a:cs typeface="Calibri" pitchFamily="34" charset="0"/>
              </a:rPr>
              <a:t>Valstybės finansuojamose vietose besimokantys pirmosios pakopų studijų programų studentai galės pereiti į kitą studijų programą toje pačioje studijų kryptyje arba krypčių grupėje. </a:t>
            </a:r>
          </a:p>
          <a:p>
            <a:pPr marL="342900" indent="-342900">
              <a:buFont typeface="Arial" pitchFamily="34" charset="0"/>
              <a:buChar char="•"/>
              <a:defRPr/>
            </a:pPr>
            <a:endParaRPr lang="lt-LT" sz="2400" b="1" dirty="0">
              <a:latin typeface="Calibri" pitchFamily="34" charset="0"/>
              <a:cs typeface="Calibri" pitchFamily="34" charset="0"/>
            </a:endParaRPr>
          </a:p>
          <a:p>
            <a:pPr marL="342900" indent="-342900">
              <a:buFont typeface="Arial" pitchFamily="34" charset="0"/>
              <a:buChar char="•"/>
              <a:defRPr/>
            </a:pPr>
            <a:r>
              <a:rPr lang="lt-LT" sz="2400" b="1" dirty="0">
                <a:latin typeface="Calibri" pitchFamily="34" charset="0"/>
                <a:cs typeface="Calibri" pitchFamily="34" charset="0"/>
              </a:rPr>
              <a:t>Keisti studijų programą toje pačioje aukštojoje mokykloje ar pereiti į kitą aukštąją mokyklą pirmosios </a:t>
            </a:r>
            <a:r>
              <a:rPr lang="en-US" sz="2400" b="1" dirty="0" err="1">
                <a:latin typeface="Calibri" pitchFamily="34" charset="0"/>
                <a:cs typeface="Calibri" pitchFamily="34" charset="0"/>
              </a:rPr>
              <a:t>pakopos</a:t>
            </a:r>
            <a:r>
              <a:rPr lang="en-US" sz="2400" b="1" dirty="0">
                <a:latin typeface="Calibri" pitchFamily="34" charset="0"/>
                <a:cs typeface="Calibri" pitchFamily="34" charset="0"/>
              </a:rPr>
              <a:t> </a:t>
            </a:r>
            <a:r>
              <a:rPr lang="lt-LT" sz="2400" b="1" dirty="0">
                <a:latin typeface="Calibri" pitchFamily="34" charset="0"/>
                <a:cs typeface="Calibri" pitchFamily="34" charset="0"/>
              </a:rPr>
              <a:t>studijų studentai galės po pirmojo studijų semestro, o medicinos rezidentai – po pirmųjų metų ir vėliau. Norintys keisti studijų programą studentai turės būti baigę semestrą</a:t>
            </a:r>
            <a:r>
              <a:rPr lang="en-US" sz="2400" b="1" dirty="0">
                <a:latin typeface="Calibri" pitchFamily="34" charset="0"/>
                <a:cs typeface="Calibri" pitchFamily="34" charset="0"/>
              </a:rPr>
              <a:t> be </a:t>
            </a:r>
            <a:r>
              <a:rPr lang="lt-LT" sz="2400" b="1" dirty="0">
                <a:latin typeface="Calibri" pitchFamily="34" charset="0"/>
                <a:cs typeface="Calibri" pitchFamily="34" charset="0"/>
              </a:rPr>
              <a:t>įsiskolinimų. </a:t>
            </a:r>
          </a:p>
        </p:txBody>
      </p:sp>
    </p:spTree>
    <p:extLst>
      <p:ext uri="{BB962C8B-B14F-4D97-AF65-F5344CB8AC3E}">
        <p14:creationId xmlns:p14="http://schemas.microsoft.com/office/powerpoint/2010/main" val="127621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8F254AB9-5134-4541-B10A-90BF04CFA486}" type="slidenum">
              <a:rPr lang="en-US" altLang="lt-LT" smtClean="0"/>
              <a:pPr>
                <a:defRPr/>
              </a:pPr>
              <a:t>51</a:t>
            </a:fld>
            <a:endParaRPr lang="en-US" altLang="lt-LT"/>
          </a:p>
        </p:txBody>
      </p:sp>
      <p:sp>
        <p:nvSpPr>
          <p:cNvPr id="3" name="Rectangle 2"/>
          <p:cNvSpPr/>
          <p:nvPr/>
        </p:nvSpPr>
        <p:spPr>
          <a:xfrm>
            <a:off x="1919289" y="765175"/>
            <a:ext cx="8353425" cy="5170646"/>
          </a:xfrm>
          <a:prstGeom prst="rect">
            <a:avLst/>
          </a:prstGeom>
        </p:spPr>
        <p:txBody>
          <a:bodyPr>
            <a:spAutoFit/>
          </a:bodyPr>
          <a:lstStyle/>
          <a:p>
            <a:pPr>
              <a:defRPr/>
            </a:pPr>
            <a:r>
              <a:rPr lang="lt-LT" sz="3600" b="1" dirty="0">
                <a:solidFill>
                  <a:srgbClr val="C00000"/>
                </a:solidFill>
                <a:latin typeface="Calibri" pitchFamily="34" charset="0"/>
                <a:cs typeface="Calibri" pitchFamily="34" charset="0"/>
              </a:rPr>
              <a:t>Valstybės lėšų už studijas grąžinimo tvarka</a:t>
            </a:r>
          </a:p>
          <a:p>
            <a:pPr>
              <a:defRPr/>
            </a:pPr>
            <a:endParaRPr lang="lt-LT" dirty="0">
              <a:latin typeface="Calibri" pitchFamily="34" charset="0"/>
              <a:cs typeface="Calibri" pitchFamily="34" charset="0"/>
            </a:endParaRPr>
          </a:p>
          <a:p>
            <a:pPr>
              <a:defRPr/>
            </a:pPr>
            <a:endParaRPr lang="lt-LT" dirty="0">
              <a:latin typeface="Calibri" pitchFamily="34" charset="0"/>
              <a:cs typeface="Calibri" pitchFamily="34" charset="0"/>
            </a:endParaRPr>
          </a:p>
          <a:p>
            <a:pPr marL="342900" indent="-342900">
              <a:buFont typeface="Arial" pitchFamily="34" charset="0"/>
              <a:buChar char="•"/>
              <a:defRPr/>
            </a:pPr>
            <a:r>
              <a:rPr lang="lt-LT" sz="2400" b="1" dirty="0">
                <a:latin typeface="Calibri" pitchFamily="34" charset="0"/>
                <a:cs typeface="Calibri" pitchFamily="34" charset="0"/>
              </a:rPr>
              <a:t>Grąžinti valstybės studijoms skirtas lėšas arba jų dalį turės studentai, pašalinti iš aukštosios mokyklos dėl nepažangumo. Taip pat asmenys, nutraukę studijas savo noru vėliau nei pirmąjį semestrą, jeigu laiku nebaigė semestro ir turi akademinių skolų.</a:t>
            </a:r>
            <a:br>
              <a:rPr lang="lt-LT" sz="2400" b="1" dirty="0">
                <a:latin typeface="Calibri" pitchFamily="34" charset="0"/>
                <a:cs typeface="Calibri" pitchFamily="34" charset="0"/>
              </a:rPr>
            </a:br>
            <a:endParaRPr lang="lt-LT" sz="2400" b="1" dirty="0">
              <a:latin typeface="Calibri" pitchFamily="34" charset="0"/>
              <a:cs typeface="Calibri" pitchFamily="34" charset="0"/>
            </a:endParaRPr>
          </a:p>
          <a:p>
            <a:pPr marL="342900" indent="-342900">
              <a:buFont typeface="Arial" pitchFamily="34" charset="0"/>
              <a:buChar char="•"/>
              <a:defRPr/>
            </a:pPr>
            <a:r>
              <a:rPr lang="lt-LT" sz="2400" b="1" dirty="0">
                <a:latin typeface="Calibri" pitchFamily="34" charset="0"/>
                <a:cs typeface="Calibri" pitchFamily="34" charset="0"/>
              </a:rPr>
              <a:t>Nuo valstybės lėšų už studijas grąžinimo bus atleisti neįgalieji ir asmenys, baigę semestrą nustatytu laiku ir be akademinių skolų bei nustatyta tvarka pranešę aukštajai mokyklai apie studijų nutraukimą.</a:t>
            </a:r>
            <a:r>
              <a:rPr lang="lt-LT" b="1" dirty="0">
                <a:latin typeface="Calibri" pitchFamily="34" charset="0"/>
                <a:cs typeface="Calibri" pitchFamily="34" charset="0"/>
              </a:rPr>
              <a:t/>
            </a:r>
            <a:br>
              <a:rPr lang="lt-LT" b="1" dirty="0">
                <a:latin typeface="Calibri" pitchFamily="34" charset="0"/>
                <a:cs typeface="Calibri" pitchFamily="34" charset="0"/>
              </a:rPr>
            </a:br>
            <a:endParaRPr lang="lt-LT" b="1" dirty="0">
              <a:latin typeface="Calibri" pitchFamily="34" charset="0"/>
              <a:cs typeface="Calibri" pitchFamily="34" charset="0"/>
            </a:endParaRPr>
          </a:p>
        </p:txBody>
      </p:sp>
    </p:spTree>
    <p:extLst>
      <p:ext uri="{BB962C8B-B14F-4D97-AF65-F5344CB8AC3E}">
        <p14:creationId xmlns:p14="http://schemas.microsoft.com/office/powerpoint/2010/main" val="149222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D4BAAE71-1DF7-470B-A499-0632CFCB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165" y="4456954"/>
            <a:ext cx="576064" cy="5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8" descr="D:\pristatymai\39434-question mark.jpg">
            <a:extLst>
              <a:ext uri="{FF2B5EF4-FFF2-40B4-BE49-F238E27FC236}">
                <a16:creationId xmlns:a16="http://schemas.microsoft.com/office/drawing/2014/main" id="{49998A92-1B73-4A4C-AB72-8E2570035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41" y="109182"/>
            <a:ext cx="3429115" cy="3754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A13B67-7D35-4EC2-AE1E-038156227E4A}"/>
              </a:ext>
            </a:extLst>
          </p:cNvPr>
          <p:cNvSpPr txBox="1"/>
          <p:nvPr/>
        </p:nvSpPr>
        <p:spPr>
          <a:xfrm>
            <a:off x="3839676" y="5262229"/>
            <a:ext cx="4512646" cy="923330"/>
          </a:xfrm>
          <a:prstGeom prst="rect">
            <a:avLst/>
          </a:prstGeom>
          <a:noFill/>
        </p:spPr>
        <p:txBody>
          <a:bodyPr wrap="none" rtlCol="0">
            <a:spAutoFit/>
          </a:bodyPr>
          <a:lstStyle/>
          <a:p>
            <a:r>
              <a:rPr lang="lt-LT" sz="5400" b="1" dirty="0" err="1">
                <a:solidFill>
                  <a:srgbClr val="C00000"/>
                </a:solidFill>
                <a:latin typeface="Calibri" panose="020F0502020204030204" pitchFamily="34" charset="0"/>
                <a:cs typeface="Calibri" panose="020F0502020204030204" pitchFamily="34" charset="0"/>
              </a:rPr>
              <a:t>www.mruni.eu</a:t>
            </a:r>
            <a:endParaRPr lang="lt-LT" sz="5400" b="1" dirty="0">
              <a:solidFill>
                <a:srgbClr val="C00000"/>
              </a:solidFill>
              <a:latin typeface="Calibri" panose="020F0502020204030204" pitchFamily="34" charset="0"/>
              <a:cs typeface="Calibri" panose="020F0502020204030204" pitchFamily="34" charset="0"/>
            </a:endParaRPr>
          </a:p>
        </p:txBody>
      </p:sp>
      <p:sp>
        <p:nvSpPr>
          <p:cNvPr id="5" name="Rectangle 16">
            <a:extLst>
              <a:ext uri="{FF2B5EF4-FFF2-40B4-BE49-F238E27FC236}">
                <a16:creationId xmlns:a16="http://schemas.microsoft.com/office/drawing/2014/main" id="{E9D782AE-5700-4414-96AD-5A3A18A7D55D}"/>
              </a:ext>
            </a:extLst>
          </p:cNvPr>
          <p:cNvSpPr>
            <a:spLocks noChangeArrowheads="1"/>
          </p:cNvSpPr>
          <p:nvPr/>
        </p:nvSpPr>
        <p:spPr bwMode="auto">
          <a:xfrm>
            <a:off x="8260920" y="4562951"/>
            <a:ext cx="2093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lt-LT" b="1" i="1" dirty="0" err="1">
                <a:solidFill>
                  <a:srgbClr val="24211D"/>
                </a:solidFill>
                <a:latin typeface="AvantGarde Bk BT" pitchFamily="34" charset="0"/>
              </a:rPr>
              <a:t>Tel</a:t>
            </a:r>
            <a:r>
              <a:rPr lang="lt-LT" b="1" i="1" dirty="0">
                <a:solidFill>
                  <a:srgbClr val="24211D"/>
                </a:solidFill>
                <a:latin typeface="AvantGarde Bk BT" pitchFamily="34" charset="0"/>
              </a:rPr>
              <a:t>.  </a:t>
            </a:r>
            <a:r>
              <a:rPr lang="lt-LT" sz="2400" b="1" i="1" dirty="0">
                <a:solidFill>
                  <a:srgbClr val="24211D"/>
                </a:solidFill>
                <a:latin typeface="AvantGarde Bk BT" pitchFamily="34" charset="0"/>
              </a:rPr>
              <a:t>(85) 2714704</a:t>
            </a:r>
            <a:endParaRPr lang="lt-LT" sz="2000" dirty="0"/>
          </a:p>
        </p:txBody>
      </p:sp>
      <p:sp>
        <p:nvSpPr>
          <p:cNvPr id="6" name="Rectangle 17">
            <a:extLst>
              <a:ext uri="{FF2B5EF4-FFF2-40B4-BE49-F238E27FC236}">
                <a16:creationId xmlns:a16="http://schemas.microsoft.com/office/drawing/2014/main" id="{05D554C3-0E10-4FEB-8401-E3B1C4647F85}"/>
              </a:ext>
            </a:extLst>
          </p:cNvPr>
          <p:cNvSpPr>
            <a:spLocks noChangeArrowheads="1"/>
          </p:cNvSpPr>
          <p:nvPr/>
        </p:nvSpPr>
        <p:spPr bwMode="auto">
          <a:xfrm>
            <a:off x="2849708" y="4562951"/>
            <a:ext cx="28341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lt-LT" sz="2000" b="1" i="1" dirty="0">
                <a:solidFill>
                  <a:srgbClr val="24211D"/>
                </a:solidFill>
                <a:latin typeface="AvantGarde Bk BT" pitchFamily="34" charset="0"/>
              </a:rPr>
              <a:t> </a:t>
            </a:r>
            <a:r>
              <a:rPr lang="lt-LT" sz="2400" b="1" i="1" dirty="0">
                <a:solidFill>
                  <a:srgbClr val="24211D"/>
                </a:solidFill>
                <a:latin typeface="AvantGarde Bk BT" pitchFamily="34" charset="0"/>
              </a:rPr>
              <a:t>priemimas@mruni.eu</a:t>
            </a:r>
            <a:endParaRPr lang="lt-LT" sz="2000" dirty="0"/>
          </a:p>
        </p:txBody>
      </p:sp>
      <p:pic>
        <p:nvPicPr>
          <p:cNvPr id="7" name="Picture 2" descr="D:\pristatymai\21.gif">
            <a:extLst>
              <a:ext uri="{FF2B5EF4-FFF2-40B4-BE49-F238E27FC236}">
                <a16:creationId xmlns:a16="http://schemas.microsoft.com/office/drawing/2014/main" id="{A544AB48-CD1C-43C4-9978-A433F123E3E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37302" y="4379379"/>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20D6C52-CAFC-4456-B769-AF942773F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28" y="640161"/>
            <a:ext cx="648433" cy="648433"/>
          </a:xfrm>
          <a:prstGeom prst="rect">
            <a:avLst/>
          </a:prstGeom>
        </p:spPr>
      </p:pic>
    </p:spTree>
    <p:extLst>
      <p:ext uri="{BB962C8B-B14F-4D97-AF65-F5344CB8AC3E}">
        <p14:creationId xmlns:p14="http://schemas.microsoft.com/office/powerpoint/2010/main" val="253328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7D72EEE8-2FCC-49B6-BE88-42D57A20C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E44303F-92FE-4DB0-A722-DE5B75DF2EA3}"/>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4">
            <a:extLst>
              <a:ext uri="{FF2B5EF4-FFF2-40B4-BE49-F238E27FC236}">
                <a16:creationId xmlns:a16="http://schemas.microsoft.com/office/drawing/2014/main" id="{A8CD2779-08D1-46E0-AE5C-EA4A438A99EC}"/>
              </a:ext>
            </a:extLst>
          </p:cNvPr>
          <p:cNvSpPr/>
          <p:nvPr/>
        </p:nvSpPr>
        <p:spPr>
          <a:xfrm>
            <a:off x="2322915" y="1918865"/>
            <a:ext cx="8208912" cy="27342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rgbClr val="FFFF00"/>
                </a:solidFill>
                <a:latin typeface="Calibri" panose="020F0502020204030204" pitchFamily="34" charset="0"/>
                <a:cs typeface="Calibri" panose="020F0502020204030204" pitchFamily="34" charset="0"/>
              </a:rPr>
              <a:t>užsienio kalbos </a:t>
            </a:r>
            <a:r>
              <a:rPr lang="lt-LT" sz="3200" dirty="0">
                <a:latin typeface="Calibri" panose="020F0502020204030204" pitchFamily="34" charset="0"/>
                <a:cs typeface="Calibri" panose="020F0502020204030204" pitchFamily="34" charset="0"/>
              </a:rPr>
              <a:t>(anglų, vokiečių ar prancūzų) </a:t>
            </a:r>
            <a:r>
              <a:rPr lang="lt-LT" sz="3200" b="1" dirty="0">
                <a:solidFill>
                  <a:schemeClr val="bg1"/>
                </a:solidFill>
                <a:latin typeface="Calibri" panose="020F0502020204030204" pitchFamily="34" charset="0"/>
                <a:cs typeface="Calibri" panose="020F0502020204030204" pitchFamily="34" charset="0"/>
              </a:rPr>
              <a:t>egzaminą ne žemesniu B1 lygiu </a:t>
            </a:r>
          </a:p>
          <a:p>
            <a:pPr algn="ctr"/>
            <a:r>
              <a:rPr lang="lt-LT" sz="3200" dirty="0">
                <a:latin typeface="Calibri" panose="020F0502020204030204" pitchFamily="34" charset="0"/>
                <a:cs typeface="Calibri" panose="020F0502020204030204" pitchFamily="34" charset="0"/>
              </a:rPr>
              <a:t>(valstybinį brandos egzaminą</a:t>
            </a:r>
          </a:p>
          <a:p>
            <a:pPr algn="ctr"/>
            <a:r>
              <a:rPr lang="lt-LT" sz="3200" dirty="0">
                <a:latin typeface="Calibri" panose="020F0502020204030204" pitchFamily="34" charset="0"/>
                <a:cs typeface="Calibri" panose="020F0502020204030204" pitchFamily="34" charset="0"/>
              </a:rPr>
              <a:t>arba tarptautinį užsienio kalbos egzaminą)</a:t>
            </a:r>
          </a:p>
        </p:txBody>
      </p:sp>
      <p:sp>
        <p:nvSpPr>
          <p:cNvPr id="6" name="Rectangle 5">
            <a:extLst>
              <a:ext uri="{FF2B5EF4-FFF2-40B4-BE49-F238E27FC236}">
                <a16:creationId xmlns:a16="http://schemas.microsoft.com/office/drawing/2014/main" id="{CDA50E98-1DFF-49AA-92A4-5122168D1498}"/>
              </a:ext>
            </a:extLst>
          </p:cNvPr>
          <p:cNvSpPr/>
          <p:nvPr/>
        </p:nvSpPr>
        <p:spPr>
          <a:xfrm>
            <a:off x="2329284" y="4819188"/>
            <a:ext cx="8208912" cy="1323439"/>
          </a:xfrm>
          <a:prstGeom prst="rect">
            <a:avLst/>
          </a:prstGeom>
        </p:spPr>
        <p:txBody>
          <a:bodyPr wrap="square">
            <a:spAutoFit/>
          </a:bodyPr>
          <a:lstStyle/>
          <a:p>
            <a:pPr algn="ctr"/>
            <a:r>
              <a:rPr lang="lt-LT" sz="2000" dirty="0">
                <a:latin typeface="Calibri" pitchFamily="34" charset="0"/>
                <a:cs typeface="Calibri" pitchFamily="34" charset="0"/>
              </a:rPr>
              <a:t>Lietuvos Respublikos švietimo ir mokslo ministro 2011 m. kovo 16 d. įsakymu Nr. V-435 „Dėl Tarptautinių užsienio kalbų egzaminų įvertinimų įskaitymo ir atitikmenų valstybinių užsienio kalbų brandos egzaminų įvertinimams nustatymo tvarkos aprašo patvirtinimo“</a:t>
            </a:r>
            <a:endParaRPr lang="en-GB" sz="2000" dirty="0">
              <a:latin typeface="Calibri" pitchFamily="34" charset="0"/>
              <a:cs typeface="Calibri" pitchFamily="34" charset="0"/>
            </a:endParaRPr>
          </a:p>
        </p:txBody>
      </p:sp>
      <p:sp>
        <p:nvSpPr>
          <p:cNvPr id="7" name="TextBox 6">
            <a:extLst>
              <a:ext uri="{FF2B5EF4-FFF2-40B4-BE49-F238E27FC236}">
                <a16:creationId xmlns:a16="http://schemas.microsoft.com/office/drawing/2014/main" id="{8A055166-DC12-447C-96C0-EB090DCE9812}"/>
              </a:ext>
            </a:extLst>
          </p:cNvPr>
          <p:cNvSpPr txBox="1">
            <a:spLocks noChangeArrowheads="1"/>
          </p:cNvSpPr>
          <p:nvPr/>
        </p:nvSpPr>
        <p:spPr bwMode="auto">
          <a:xfrm>
            <a:off x="2195800" y="808227"/>
            <a:ext cx="84758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lt-LT" sz="3200" dirty="0">
                <a:latin typeface="Calibri" panose="020F0502020204030204" pitchFamily="34" charset="0"/>
                <a:cs typeface="Calibri" panose="020F0502020204030204" pitchFamily="34" charset="0"/>
              </a:rPr>
              <a:t>Stojant  į universitetus ir kolegijas</a:t>
            </a:r>
          </a:p>
          <a:p>
            <a:pPr marL="0" indent="0" algn="ctr" eaLnBrk="1" hangingPunct="1"/>
            <a:r>
              <a:rPr lang="lt-LT" sz="3200" b="1" dirty="0">
                <a:latin typeface="Calibri" panose="020F0502020204030204" pitchFamily="34" charset="0"/>
                <a:cs typeface="Calibri" panose="020F0502020204030204" pitchFamily="34" charset="0"/>
              </a:rPr>
              <a:t>turi būti išlaikę</a:t>
            </a:r>
          </a:p>
        </p:txBody>
      </p:sp>
      <p:sp>
        <p:nvSpPr>
          <p:cNvPr id="8" name="Rectangle 7">
            <a:extLst>
              <a:ext uri="{FF2B5EF4-FFF2-40B4-BE49-F238E27FC236}">
                <a16:creationId xmlns:a16="http://schemas.microsoft.com/office/drawing/2014/main" id="{3114EEBF-D626-4647-A2FF-27695B621F48}"/>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smtClean="0">
                <a:solidFill>
                  <a:srgbClr val="C00000"/>
                </a:solidFill>
                <a:latin typeface="Calibri" panose="020F0502020204030204" pitchFamily="34" charset="0"/>
                <a:cs typeface="Calibri" panose="020F0502020204030204" pitchFamily="34" charset="0"/>
              </a:rPr>
              <a:t>2020</a:t>
            </a:r>
            <a:r>
              <a:rPr lang="en-US" sz="2400" b="1" dirty="0" smtClean="0">
                <a:solidFill>
                  <a:srgbClr val="C0000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5164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ectangle 3">
            <a:extLst>
              <a:ext uri="{FF2B5EF4-FFF2-40B4-BE49-F238E27FC236}">
                <a16:creationId xmlns:a16="http://schemas.microsoft.com/office/drawing/2014/main" id="{E23C0D97-035E-4CA4-BEF8-7952B4948A30}"/>
              </a:ext>
            </a:extLst>
          </p:cNvPr>
          <p:cNvSpPr/>
          <p:nvPr/>
        </p:nvSpPr>
        <p:spPr>
          <a:xfrm>
            <a:off x="6909449" y="3151358"/>
            <a:ext cx="3262240"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kolegijas</a:t>
            </a:r>
          </a:p>
        </p:txBody>
      </p:sp>
      <p:sp>
        <p:nvSpPr>
          <p:cNvPr id="5" name="Rounded Rectangle 5">
            <a:extLst>
              <a:ext uri="{FF2B5EF4-FFF2-40B4-BE49-F238E27FC236}">
                <a16:creationId xmlns:a16="http://schemas.microsoft.com/office/drawing/2014/main" id="{3FD74C85-B20F-4F0D-98EB-6C932B3451E3}"/>
              </a:ext>
            </a:extLst>
          </p:cNvPr>
          <p:cNvSpPr/>
          <p:nvPr/>
        </p:nvSpPr>
        <p:spPr>
          <a:xfrm>
            <a:off x="2049745" y="903137"/>
            <a:ext cx="8424936" cy="18942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Išlaikytų šių valstybinių brandos egzaminų įvertinimų aritmetinis vidurkis, kuris, suapvalintas iki sveiko skaičiaus </a:t>
            </a:r>
            <a:endParaRPr lang="lt-LT" sz="32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8D2DF9A-C285-4867-98AF-A68C1B13FDDA}"/>
              </a:ext>
            </a:extLst>
          </p:cNvPr>
          <p:cNvSpPr/>
          <p:nvPr/>
        </p:nvSpPr>
        <p:spPr>
          <a:xfrm>
            <a:off x="2059936" y="3135385"/>
            <a:ext cx="3993016"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universitetus</a:t>
            </a:r>
          </a:p>
        </p:txBody>
      </p:sp>
      <p:sp>
        <p:nvSpPr>
          <p:cNvPr id="8" name="Rounded Rectangle 7">
            <a:extLst>
              <a:ext uri="{FF2B5EF4-FFF2-40B4-BE49-F238E27FC236}">
                <a16:creationId xmlns:a16="http://schemas.microsoft.com/office/drawing/2014/main" id="{34D0BFBC-D0D4-477A-95ED-9A0D58B3E1F2}"/>
              </a:ext>
            </a:extLst>
          </p:cNvPr>
          <p:cNvSpPr/>
          <p:nvPr/>
        </p:nvSpPr>
        <p:spPr>
          <a:xfrm>
            <a:off x="2460729" y="4071489"/>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40 balai</a:t>
            </a:r>
            <a:endParaRPr lang="lt-LT" sz="4400" b="1" dirty="0">
              <a:solidFill>
                <a:schemeClr val="bg1"/>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1700AA4-530B-47B0-B297-837A107862D6}"/>
              </a:ext>
            </a:extLst>
          </p:cNvPr>
          <p:cNvSpPr/>
          <p:nvPr/>
        </p:nvSpPr>
        <p:spPr>
          <a:xfrm>
            <a:off x="7064404" y="4058487"/>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25 balai</a:t>
            </a:r>
            <a:endParaRPr lang="lt-LT" sz="4400" b="1"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8F3EB7A-6305-409E-953A-EB5BE8163B22}"/>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15393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RU_be uzraso">
            <a:extLst>
              <a:ext uri="{FF2B5EF4-FFF2-40B4-BE49-F238E27FC236}">
                <a16:creationId xmlns:a16="http://schemas.microsoft.com/office/drawing/2014/main" id="{B55C0136-2960-41C9-99AF-B764342A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AF45D4-08A2-4F49-9262-D5F41E79A758}"/>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4" name="Rounded Rectangle 5">
            <a:extLst>
              <a:ext uri="{FF2B5EF4-FFF2-40B4-BE49-F238E27FC236}">
                <a16:creationId xmlns:a16="http://schemas.microsoft.com/office/drawing/2014/main" id="{39ADC092-D084-4275-BCFB-3B1834325A26}"/>
              </a:ext>
            </a:extLst>
          </p:cNvPr>
          <p:cNvSpPr/>
          <p:nvPr/>
        </p:nvSpPr>
        <p:spPr>
          <a:xfrm>
            <a:off x="2106891" y="1054139"/>
            <a:ext cx="8424936" cy="41764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Pretenduojant į </a:t>
            </a:r>
            <a:r>
              <a:rPr lang="lt-LT" sz="3200" b="1" dirty="0">
                <a:solidFill>
                  <a:schemeClr val="bg1"/>
                </a:solidFill>
                <a:latin typeface="Calibri" panose="020F0502020204030204" pitchFamily="34" charset="0"/>
                <a:cs typeface="Calibri" panose="020F0502020204030204" pitchFamily="34" charset="0"/>
              </a:rPr>
              <a:t>menų studijų </a:t>
            </a:r>
            <a:r>
              <a:rPr lang="lt-LT" sz="3200" dirty="0">
                <a:solidFill>
                  <a:schemeClr val="bg1"/>
                </a:solidFill>
                <a:latin typeface="Calibri" panose="020F0502020204030204" pitchFamily="34" charset="0"/>
                <a:cs typeface="Calibri" panose="020F0502020204030204" pitchFamily="34" charset="0"/>
              </a:rPr>
              <a:t>krypčių grupės programas skaičiuojamas </a:t>
            </a:r>
            <a:r>
              <a:rPr lang="lt-LT" sz="3200" i="1" dirty="0">
                <a:solidFill>
                  <a:schemeClr val="bg1"/>
                </a:solidFill>
                <a:latin typeface="Calibri" panose="020F0502020204030204" pitchFamily="34" charset="0"/>
                <a:cs typeface="Calibri" panose="020F0502020204030204" pitchFamily="34" charset="0"/>
              </a:rPr>
              <a:t>lietuvių k. ir </a:t>
            </a:r>
            <a:r>
              <a:rPr lang="lt-LT" sz="3200" i="1" dirty="0">
                <a:solidFill>
                  <a:srgbClr val="FFFF00"/>
                </a:solidFill>
                <a:latin typeface="Calibri" panose="020F0502020204030204" pitchFamily="34" charset="0"/>
                <a:cs typeface="Calibri" panose="020F0502020204030204" pitchFamily="34" charset="0"/>
              </a:rPr>
              <a:t>Iiteratūros bei užsienio kalbos (anglų, vokiečių ar prancūzų)</a:t>
            </a:r>
            <a:r>
              <a:rPr lang="lt-LT" sz="3200" dirty="0">
                <a:solidFill>
                  <a:srgbClr val="FFFF00"/>
                </a:solidFill>
                <a:latin typeface="Calibri" panose="020F0502020204030204" pitchFamily="34" charset="0"/>
                <a:cs typeface="Calibri" panose="020F0502020204030204" pitchFamily="34" charset="0"/>
              </a:rPr>
              <a:t> </a:t>
            </a:r>
            <a:r>
              <a:rPr lang="lt-LT" sz="3200" dirty="0">
                <a:solidFill>
                  <a:schemeClr val="bg1"/>
                </a:solidFill>
                <a:latin typeface="Calibri" panose="020F0502020204030204" pitchFamily="34" charset="0"/>
                <a:cs typeface="Calibri" panose="020F0502020204030204" pitchFamily="34" charset="0"/>
              </a:rPr>
              <a:t>valstybinių brandos arba </a:t>
            </a:r>
            <a:r>
              <a:rPr lang="lt-LT" sz="3200" i="1" dirty="0">
                <a:solidFill>
                  <a:srgbClr val="FFFF00"/>
                </a:solidFill>
                <a:latin typeface="Calibri" panose="020F0502020204030204" pitchFamily="34" charset="0"/>
                <a:cs typeface="Calibri" panose="020F0502020204030204" pitchFamily="34" charset="0"/>
              </a:rPr>
              <a:t>tarptautinis užsienio kalbos egzaminų </a:t>
            </a:r>
            <a:r>
              <a:rPr lang="lt-LT" sz="3200" dirty="0">
                <a:solidFill>
                  <a:schemeClr val="bg1"/>
                </a:solidFill>
                <a:latin typeface="Calibri" panose="020F0502020204030204" pitchFamily="34" charset="0"/>
                <a:cs typeface="Calibri" panose="020F0502020204030204" pitchFamily="34" charset="0"/>
              </a:rPr>
              <a:t>įvertinimų aritmetinis vidurkis, kuris, suapvalintas iki sveiko skaičiaus </a:t>
            </a:r>
            <a:endParaRPr lang="lt-LT" sz="32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C33A89-E220-45DC-A214-DE70FC921CBC}"/>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smtClean="0">
                <a:solidFill>
                  <a:srgbClr val="C00000"/>
                </a:solidFill>
                <a:latin typeface="Calibri" panose="020F0502020204030204" pitchFamily="34" charset="0"/>
                <a:cs typeface="Calibri" panose="020F0502020204030204" pitchFamily="34" charset="0"/>
              </a:rPr>
              <a:t>2020</a:t>
            </a:r>
            <a:r>
              <a:rPr lang="en-US" sz="2400" b="1" dirty="0" smtClean="0">
                <a:solidFill>
                  <a:srgbClr val="C0000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36702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24E815-7175-4BC6-A912-FFB3F4F3036B}"/>
              </a:ext>
            </a:extLst>
          </p:cNvPr>
          <p:cNvSpPr/>
          <p:nvPr/>
        </p:nvSpPr>
        <p:spPr>
          <a:xfrm>
            <a:off x="7100210" y="2580877"/>
            <a:ext cx="3262240"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kolegijas</a:t>
            </a:r>
          </a:p>
        </p:txBody>
      </p:sp>
      <p:sp>
        <p:nvSpPr>
          <p:cNvPr id="3" name="Rounded Rectangle 5">
            <a:extLst>
              <a:ext uri="{FF2B5EF4-FFF2-40B4-BE49-F238E27FC236}">
                <a16:creationId xmlns:a16="http://schemas.microsoft.com/office/drawing/2014/main" id="{02321FB5-C42B-4AE2-A153-BBB160F4D4E9}"/>
              </a:ext>
            </a:extLst>
          </p:cNvPr>
          <p:cNvSpPr/>
          <p:nvPr/>
        </p:nvSpPr>
        <p:spPr>
          <a:xfrm>
            <a:off x="2240506" y="958646"/>
            <a:ext cx="8424936" cy="124621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bg1"/>
                </a:solidFill>
                <a:latin typeface="Calibri" panose="020F0502020204030204" pitchFamily="34" charset="0"/>
                <a:cs typeface="Calibri" panose="020F0502020204030204" pitchFamily="34" charset="0"/>
              </a:rPr>
              <a:t>Penkių dalykų geriausių metinių įvertinimų aritmetinis vidurkis</a:t>
            </a:r>
          </a:p>
        </p:txBody>
      </p:sp>
      <p:sp>
        <p:nvSpPr>
          <p:cNvPr id="4" name="Rectangle 3">
            <a:extLst>
              <a:ext uri="{FF2B5EF4-FFF2-40B4-BE49-F238E27FC236}">
                <a16:creationId xmlns:a16="http://schemas.microsoft.com/office/drawing/2014/main" id="{C70F7D61-6867-487D-88DF-B8A89CDE63C0}"/>
              </a:ext>
            </a:extLst>
          </p:cNvPr>
          <p:cNvSpPr/>
          <p:nvPr/>
        </p:nvSpPr>
        <p:spPr>
          <a:xfrm>
            <a:off x="2250697" y="2564904"/>
            <a:ext cx="3993016" cy="584775"/>
          </a:xfrm>
          <a:prstGeom prst="rect">
            <a:avLst/>
          </a:prstGeom>
        </p:spPr>
        <p:txBody>
          <a:bodyPr wrap="none">
            <a:spAutoFit/>
          </a:bodyPr>
          <a:lstStyle/>
          <a:p>
            <a:pPr lvl="0" algn="ctr"/>
            <a:r>
              <a:rPr lang="lt-LT" sz="3200" b="1" dirty="0">
                <a:solidFill>
                  <a:srgbClr val="C00000"/>
                </a:solidFill>
                <a:latin typeface="Calibri" panose="020F0502020204030204" pitchFamily="34" charset="0"/>
                <a:cs typeface="Calibri" panose="020F0502020204030204" pitchFamily="34" charset="0"/>
              </a:rPr>
              <a:t>Stojant  į universitetus</a:t>
            </a:r>
          </a:p>
        </p:txBody>
      </p:sp>
      <p:sp>
        <p:nvSpPr>
          <p:cNvPr id="5" name="Rounded Rectangle 7">
            <a:extLst>
              <a:ext uri="{FF2B5EF4-FFF2-40B4-BE49-F238E27FC236}">
                <a16:creationId xmlns:a16="http://schemas.microsoft.com/office/drawing/2014/main" id="{9E4DE5ED-E87B-4EA8-AAC1-3457A79AC3C9}"/>
              </a:ext>
            </a:extLst>
          </p:cNvPr>
          <p:cNvSpPr/>
          <p:nvPr/>
        </p:nvSpPr>
        <p:spPr>
          <a:xfrm>
            <a:off x="2651490" y="3501008"/>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7 balai</a:t>
            </a:r>
            <a:endParaRPr lang="lt-LT" sz="4400" b="1" dirty="0">
              <a:solidFill>
                <a:schemeClr val="bg1"/>
              </a:solidFill>
              <a:latin typeface="Calibri" panose="020F0502020204030204" pitchFamily="34" charset="0"/>
              <a:cs typeface="Calibri" panose="020F0502020204030204" pitchFamily="34" charset="0"/>
            </a:endParaRPr>
          </a:p>
        </p:txBody>
      </p:sp>
      <p:sp>
        <p:nvSpPr>
          <p:cNvPr id="6" name="Rounded Rectangle 8">
            <a:extLst>
              <a:ext uri="{FF2B5EF4-FFF2-40B4-BE49-F238E27FC236}">
                <a16:creationId xmlns:a16="http://schemas.microsoft.com/office/drawing/2014/main" id="{9CF71E3B-B77F-44CA-851C-78E16ECC89FA}"/>
              </a:ext>
            </a:extLst>
          </p:cNvPr>
          <p:cNvSpPr/>
          <p:nvPr/>
        </p:nvSpPr>
        <p:spPr>
          <a:xfrm>
            <a:off x="7255165" y="3488006"/>
            <a:ext cx="2952327" cy="19442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a:solidFill>
                  <a:schemeClr val="bg1"/>
                </a:solidFill>
                <a:latin typeface="Calibri" panose="020F0502020204030204" pitchFamily="34" charset="0"/>
                <a:cs typeface="Calibri" panose="020F0502020204030204" pitchFamily="34" charset="0"/>
              </a:rPr>
              <a:t>turi būti ne mažesnis negu </a:t>
            </a:r>
            <a:r>
              <a:rPr lang="lt-LT" sz="4400" dirty="0">
                <a:solidFill>
                  <a:schemeClr val="bg1"/>
                </a:solidFill>
                <a:latin typeface="Calibri" panose="020F0502020204030204" pitchFamily="34" charset="0"/>
                <a:cs typeface="Calibri" panose="020F0502020204030204" pitchFamily="34" charset="0"/>
              </a:rPr>
              <a:t>6 balai</a:t>
            </a:r>
            <a:endParaRPr lang="lt-LT" sz="4400" b="1" dirty="0">
              <a:solidFill>
                <a:schemeClr val="bg1"/>
              </a:solidFill>
              <a:latin typeface="Calibri" panose="020F0502020204030204" pitchFamily="34" charset="0"/>
              <a:cs typeface="Calibri" panose="020F0502020204030204" pitchFamily="34" charset="0"/>
            </a:endParaRPr>
          </a:p>
        </p:txBody>
      </p:sp>
      <p:pic>
        <p:nvPicPr>
          <p:cNvPr id="7" name="Picture 7" descr="MRU_be uzraso">
            <a:extLst>
              <a:ext uri="{FF2B5EF4-FFF2-40B4-BE49-F238E27FC236}">
                <a16:creationId xmlns:a16="http://schemas.microsoft.com/office/drawing/2014/main" id="{25BF690D-BA28-47B0-9BEE-E2CD9E45B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0" y="5731909"/>
            <a:ext cx="11160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F55DDDE-490A-4FC8-8412-5121F7A6CC5A}"/>
              </a:ext>
            </a:extLst>
          </p:cNvPr>
          <p:cNvSpPr txBox="1"/>
          <p:nvPr/>
        </p:nvSpPr>
        <p:spPr>
          <a:xfrm>
            <a:off x="502885" y="6081159"/>
            <a:ext cx="1440202" cy="369332"/>
          </a:xfrm>
          <a:prstGeom prst="rect">
            <a:avLst/>
          </a:prstGeom>
          <a:noFill/>
        </p:spPr>
        <p:txBody>
          <a:bodyPr wrap="none" rtlCol="0">
            <a:spAutoFit/>
          </a:bodyPr>
          <a:lstStyle/>
          <a:p>
            <a:r>
              <a:rPr lang="lt-LT" dirty="0">
                <a:solidFill>
                  <a:srgbClr val="C00000"/>
                </a:solidFill>
              </a:rPr>
              <a:t>www.mruni.eu</a:t>
            </a:r>
          </a:p>
        </p:txBody>
      </p:sp>
      <p:sp>
        <p:nvSpPr>
          <p:cNvPr id="9" name="Rectangle 8">
            <a:extLst>
              <a:ext uri="{FF2B5EF4-FFF2-40B4-BE49-F238E27FC236}">
                <a16:creationId xmlns:a16="http://schemas.microsoft.com/office/drawing/2014/main" id="{88A184DE-0FF0-43AA-8689-9BCB3B128061}"/>
              </a:ext>
            </a:extLst>
          </p:cNvPr>
          <p:cNvSpPr>
            <a:spLocks noChangeArrowheads="1"/>
          </p:cNvSpPr>
          <p:nvPr/>
        </p:nvSpPr>
        <p:spPr bwMode="auto">
          <a:xfrm>
            <a:off x="2055946" y="313142"/>
            <a:ext cx="8475881" cy="461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lt-LT" sz="2400" b="1" dirty="0">
                <a:solidFill>
                  <a:srgbClr val="C00000"/>
                </a:solidFill>
                <a:latin typeface="Calibri" panose="020F0502020204030204" pitchFamily="34" charset="0"/>
                <a:cs typeface="Calibri" panose="020F0502020204030204" pitchFamily="34" charset="0"/>
              </a:rPr>
              <a:t>2020-21</a:t>
            </a:r>
            <a:r>
              <a:rPr lang="en-US" sz="2400" b="1" dirty="0">
                <a:solidFill>
                  <a:srgbClr val="C00000"/>
                </a:solidFill>
                <a:latin typeface="Calibri" panose="020F0502020204030204" pitchFamily="34" charset="0"/>
                <a:cs typeface="Calibri" panose="020F0502020204030204" pitchFamily="34" charset="0"/>
              </a:rPr>
              <a:t> m. </a:t>
            </a:r>
            <a:r>
              <a:rPr lang="lt-LT" sz="2400" b="1" dirty="0">
                <a:solidFill>
                  <a:srgbClr val="C00000"/>
                </a:solidFill>
                <a:latin typeface="Calibri" panose="020F0502020204030204" pitchFamily="34" charset="0"/>
                <a:cs typeface="Calibri" panose="020F0502020204030204" pitchFamily="34" charset="0"/>
              </a:rPr>
              <a:t>MINIMALŪS REIKALAVIMAI  Į VF VIETAS </a:t>
            </a:r>
          </a:p>
        </p:txBody>
      </p:sp>
    </p:spTree>
    <p:extLst>
      <p:ext uri="{BB962C8B-B14F-4D97-AF65-F5344CB8AC3E}">
        <p14:creationId xmlns:p14="http://schemas.microsoft.com/office/powerpoint/2010/main" val="23110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378</TotalTime>
  <Words>3360</Words>
  <Application>Microsoft Office PowerPoint</Application>
  <PresentationFormat>Plačiaekranė</PresentationFormat>
  <Paragraphs>830</Paragraphs>
  <Slides>52</Slides>
  <Notes>0</Notes>
  <HiddenSlides>3</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52</vt:i4>
      </vt:variant>
    </vt:vector>
  </HeadingPairs>
  <TitlesOfParts>
    <vt:vector size="62" baseType="lpstr">
      <vt:lpstr>Arial</vt:lpstr>
      <vt:lpstr>AvantGarde Bk BT</vt:lpstr>
      <vt:lpstr>Bookman Old Style</vt:lpstr>
      <vt:lpstr>Calibri</vt:lpstr>
      <vt:lpstr>Myriad Pro Light</vt:lpstr>
      <vt:lpstr>MV Boli</vt:lpstr>
      <vt:lpstr>Segoe UI</vt:lpstr>
      <vt:lpstr>Times New Roman</vt:lpstr>
      <vt:lpstr>Tw Cen MT</vt:lpstr>
      <vt:lpstr>Droplet</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Saulius Bugailiškis</dc:creator>
  <cp:lastModifiedBy>Mokytojas</cp:lastModifiedBy>
  <cp:revision>30</cp:revision>
  <dcterms:created xsi:type="dcterms:W3CDTF">2019-10-03T12:52:44Z</dcterms:created>
  <dcterms:modified xsi:type="dcterms:W3CDTF">2020-10-20T07:18:09Z</dcterms:modified>
</cp:coreProperties>
</file>