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67" autoAdjust="0"/>
    <p:restoredTop sz="94660"/>
  </p:normalViewPr>
  <p:slideViewPr>
    <p:cSldViewPr snapToGrid="0">
      <p:cViewPr varScale="1">
        <p:scale>
          <a:sx n="115" d="100"/>
          <a:sy n="115" d="100"/>
        </p:scale>
        <p:origin x="318"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Pavadinimo skaidrė">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lt-LT"/>
              <a:t>Spustelėję redaguokite stilių</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lt-LT"/>
              <a:t>Spustelėkite norėdami redaguoti šablono paantraštės stilių</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87DE6118-2437-4B30-8E3C-4D2BE6020583}" type="datetimeFigureOut">
              <a:rPr lang="en-US" dirty="0"/>
              <a:pPr/>
              <a:t>6/7/2022</a:t>
            </a:fld>
            <a:endParaRPr lang="en-US" dirty="0"/>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69E57DC2-970A-4B3E-BB1C-7A09969E49DF}" type="slidenum">
              <a:rPr lang="en-US" dirty="0"/>
              <a:pPr/>
              <a:t>‹#›</a:t>
            </a:fld>
            <a:endParaRPr lang="en-US" dirty="0"/>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Pavadinimas ir vertikalus teksta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a:t>Spustelėję redaguokite stilių</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6/7/2022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us pavadinimas ir tekstas">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lt-LT"/>
              <a:t>Spustelėję redaguokite stilių</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6/7/2022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Pavadinimas ir turiny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a:t>Spustelėję redaguokite stilių</a:t>
            </a:r>
            <a:endParaRPr lang="en-US" dirty="0"/>
          </a:p>
        </p:txBody>
      </p:sp>
      <p:sp>
        <p:nvSpPr>
          <p:cNvPr id="3" name="Content Placeholder 2"/>
          <p:cNvSpPr>
            <a:spLocks noGrp="1"/>
          </p:cNvSpPr>
          <p:nvPr>
            <p:ph idx="1"/>
          </p:nvPr>
        </p:nvSpPr>
        <p:spPr/>
        <p:txBody>
          <a:bodyPr/>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6/7/2022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kcijos antraštė">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lt-LT"/>
              <a:t>Spustelėję redaguokite stilių</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lt-LT"/>
              <a:t>Spustelėkite, kad galėtumėte redaguoti šablono teksto stilius</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87DE6118-2437-4B30-8E3C-4D2BE6020583}" type="datetimeFigureOut">
              <a:rPr lang="en-US" dirty="0"/>
              <a:pPr/>
              <a:t>6/7/2022</a:t>
            </a:fld>
            <a:endParaRPr lang="en-US" dirty="0"/>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 turinia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lt-LT"/>
              <a:t>Spustelėję redaguokite stilių</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endParaRPr lang="en-US" dirty="0"/>
          </a:p>
        </p:txBody>
      </p:sp>
      <p:sp>
        <p:nvSpPr>
          <p:cNvPr id="5" name="Date Placeholder 4"/>
          <p:cNvSpPr>
            <a:spLocks noGrp="1"/>
          </p:cNvSpPr>
          <p:nvPr>
            <p:ph type="dt" sz="half" idx="10"/>
          </p:nvPr>
        </p:nvSpPr>
        <p:spPr/>
        <p:txBody>
          <a:bodyPr/>
          <a:lstStyle/>
          <a:p>
            <a:fld id="{87DE6118-2437-4B30-8E3C-4D2BE6020583}" type="datetimeFigureOut">
              <a:rPr lang="en-US" dirty="0"/>
              <a:t>6/7/2022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Lyginimas">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lt-LT"/>
              <a:t>Spustelėję redaguokite stilių</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a:t>Spustelėkite, kad galėtumėte redaguoti šablono teksto stilius</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a:t>Spustelėkite, kad galėtumėte redaguoti šablono teksto stilius</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endParaRPr lang="en-US" dirty="0"/>
          </a:p>
        </p:txBody>
      </p:sp>
      <p:sp>
        <p:nvSpPr>
          <p:cNvPr id="7" name="Date Placeholder 6"/>
          <p:cNvSpPr>
            <a:spLocks noGrp="1"/>
          </p:cNvSpPr>
          <p:nvPr>
            <p:ph type="dt" sz="half" idx="10"/>
          </p:nvPr>
        </p:nvSpPr>
        <p:spPr/>
        <p:txBody>
          <a:bodyPr/>
          <a:lstStyle/>
          <a:p>
            <a:fld id="{87DE6118-2437-4B30-8E3C-4D2BE6020583}" type="datetimeFigureOut">
              <a:rPr lang="en-US" dirty="0"/>
              <a:t>6/7/2022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k pavadinima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a:t>Spustelėję redaguokite stilių</a:t>
            </a:r>
            <a:endParaRPr lang="en-US" dirty="0"/>
          </a:p>
        </p:txBody>
      </p:sp>
      <p:sp>
        <p:nvSpPr>
          <p:cNvPr id="3" name="Date Placeholder 2"/>
          <p:cNvSpPr>
            <a:spLocks noGrp="1"/>
          </p:cNvSpPr>
          <p:nvPr>
            <p:ph type="dt" sz="half" idx="10"/>
          </p:nvPr>
        </p:nvSpPr>
        <p:spPr/>
        <p:txBody>
          <a:bodyPr/>
          <a:lstStyle/>
          <a:p>
            <a:fld id="{87DE6118-2437-4B30-8E3C-4D2BE6020583}" type="datetimeFigureOut">
              <a:rPr lang="en-US" dirty="0"/>
              <a:t>6/7/2022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ušči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DE6118-2437-4B30-8E3C-4D2BE6020583}" type="datetimeFigureOut">
              <a:rPr lang="en-US" dirty="0"/>
              <a:t>6/7/2022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Turinys ir antraštė">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lt-LT"/>
              <a:t>Spustelėję redaguokite stilių</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t-LT"/>
              <a:t>Spustelėkite, kad galėtumėte redaguoti šablono teksto stilius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6/7/2022</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aveikslėlis ir antraštė">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lt-LT"/>
              <a:t>Spustelėję redaguokite stilių</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lt-LT"/>
              <a:t>Spustelėkite piktogramą norėdami įtraukti paveikslėlį</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t-LT"/>
              <a:t>Spustelėkite, kad galėtumėte redaguoti šablono teksto stilius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6/7/2022</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lt-LT"/>
              <a:t>Spustelėję redaguokite stilių</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87DE6118-2437-4B30-8E3C-4D2BE6020583}" type="datetimeFigureOut">
              <a:rPr lang="en-US" dirty="0"/>
              <a:pPr/>
              <a:t>6/7/2022</a:t>
            </a:fld>
            <a:endParaRPr lang="en-US" dirty="0"/>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dirty="0"/>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69E57DC2-970A-4B3E-BB1C-7A09969E49DF}" type="slidenum">
              <a:rPr lang="en-US" dirty="0"/>
              <a:pPr/>
              <a:t>‹#›</a:t>
            </a:fld>
            <a:endParaRPr lang="en-US" dirty="0"/>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lt.wikipedia.org/w/index.php?title=Peter_Nonhardt&amp;action=edit&amp;redlink=1" TargetMode="External"/><Relationship Id="rId2" Type="http://schemas.openxmlformats.org/officeDocument/2006/relationships/hyperlink" Target="https://lt.wikipedia.org/w/index.php?title=Jonu%C5%A1as_Eperje%C5%A1as&amp;action=edit&amp;redlink=1"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lt.wikipedia.org/wiki/Kri%C5%A1pinas_Kir%C5%A1en%C5%A1teinas"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 Id="rId5" Type="http://schemas.openxmlformats.org/officeDocument/2006/relationships/image" Target="../media/image4.jpg"/><Relationship Id="rId4" Type="http://schemas.openxmlformats.org/officeDocument/2006/relationships/image" Target="../media/image3.jpg"/></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image" Target="../media/image7.jpg"/></Relationships>
</file>

<file path=ppt/slides/_rels/slide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shadeToTitle="1">
        <a:solidFill>
          <a:schemeClr val="accent3">
            <a:lumMod val="40000"/>
            <a:lumOff val="60000"/>
          </a:schemeClr>
        </a:solidFill>
        <a:effectLst/>
      </p:bgPr>
    </p:bg>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41216DF6-065B-21C0-8590-6120CE4B8B90}"/>
              </a:ext>
            </a:extLst>
          </p:cNvPr>
          <p:cNvSpPr>
            <a:spLocks noGrp="1"/>
          </p:cNvSpPr>
          <p:nvPr>
            <p:ph type="ctrTitle"/>
          </p:nvPr>
        </p:nvSpPr>
        <p:spPr>
          <a:xfrm>
            <a:off x="1915128" y="1788454"/>
            <a:ext cx="8368559" cy="1988416"/>
          </a:xfrm>
        </p:spPr>
        <p:txBody>
          <a:bodyPr/>
          <a:lstStyle/>
          <a:p>
            <a:r>
              <a:rPr lang="lt-LT" dirty="0">
                <a:latin typeface="Bookman Old Style" panose="02050604050505020204" pitchFamily="18" charset="0"/>
              </a:rPr>
              <a:t>Kelionė į </a:t>
            </a:r>
            <a:r>
              <a:rPr lang="lt-LT" dirty="0" err="1">
                <a:latin typeface="Bookman Old Style" panose="02050604050505020204" pitchFamily="18" charset="0"/>
              </a:rPr>
              <a:t>jurbarką</a:t>
            </a:r>
            <a:endParaRPr lang="lt-LT" dirty="0">
              <a:latin typeface="Bookman Old Style" panose="02050604050505020204" pitchFamily="18" charset="0"/>
            </a:endParaRPr>
          </a:p>
        </p:txBody>
      </p:sp>
      <p:sp>
        <p:nvSpPr>
          <p:cNvPr id="3" name="Antrinis pavadinimas 2">
            <a:extLst>
              <a:ext uri="{FF2B5EF4-FFF2-40B4-BE49-F238E27FC236}">
                <a16:creationId xmlns:a16="http://schemas.microsoft.com/office/drawing/2014/main" id="{CD7DB05C-4F9A-2FD8-C4A7-9C46E248AEC1}"/>
              </a:ext>
            </a:extLst>
          </p:cNvPr>
          <p:cNvSpPr>
            <a:spLocks noGrp="1"/>
          </p:cNvSpPr>
          <p:nvPr>
            <p:ph type="subTitle" idx="1"/>
          </p:nvPr>
        </p:nvSpPr>
        <p:spPr>
          <a:xfrm>
            <a:off x="9130747" y="4946421"/>
            <a:ext cx="1855305" cy="443443"/>
          </a:xfrm>
        </p:spPr>
        <p:txBody>
          <a:bodyPr>
            <a:normAutofit fontScale="92500" lnSpcReduction="10000"/>
          </a:bodyPr>
          <a:lstStyle/>
          <a:p>
            <a:r>
              <a:rPr lang="lt-LT" dirty="0">
                <a:latin typeface="Bookman Old Style" panose="02050604050505020204" pitchFamily="18" charset="0"/>
              </a:rPr>
              <a:t>2022-05-24</a:t>
            </a:r>
          </a:p>
        </p:txBody>
      </p:sp>
      <p:sp>
        <p:nvSpPr>
          <p:cNvPr id="4" name="TextBox 3">
            <a:extLst>
              <a:ext uri="{FF2B5EF4-FFF2-40B4-BE49-F238E27FC236}">
                <a16:creationId xmlns:a16="http://schemas.microsoft.com/office/drawing/2014/main" id="{4E94112C-4D39-7C52-3C21-1017EA4A011C}"/>
              </a:ext>
            </a:extLst>
          </p:cNvPr>
          <p:cNvSpPr txBox="1"/>
          <p:nvPr/>
        </p:nvSpPr>
        <p:spPr>
          <a:xfrm>
            <a:off x="7580243" y="3776870"/>
            <a:ext cx="3313044" cy="1169551"/>
          </a:xfrm>
          <a:prstGeom prst="rect">
            <a:avLst/>
          </a:prstGeom>
          <a:noFill/>
        </p:spPr>
        <p:txBody>
          <a:bodyPr wrap="square" rtlCol="0">
            <a:spAutoFit/>
          </a:bodyPr>
          <a:lstStyle/>
          <a:p>
            <a:r>
              <a:rPr lang="lt-LT" sz="1400" dirty="0">
                <a:latin typeface="Bookman Old Style" panose="02050604050505020204" pitchFamily="18" charset="0"/>
              </a:rPr>
              <a:t>Greta </a:t>
            </a:r>
            <a:r>
              <a:rPr lang="lt-LT" sz="1400" dirty="0" err="1">
                <a:latin typeface="Bookman Old Style" panose="02050604050505020204" pitchFamily="18" charset="0"/>
              </a:rPr>
              <a:t>Krylovaitė</a:t>
            </a:r>
            <a:r>
              <a:rPr lang="lt-LT" sz="1400" dirty="0">
                <a:latin typeface="Bookman Old Style" panose="02050604050505020204" pitchFamily="18" charset="0"/>
              </a:rPr>
              <a:t>, Benita </a:t>
            </a:r>
            <a:r>
              <a:rPr lang="lt-LT" sz="1400" dirty="0" err="1">
                <a:latin typeface="Bookman Old Style" panose="02050604050505020204" pitchFamily="18" charset="0"/>
              </a:rPr>
              <a:t>Pryšmantaitė</a:t>
            </a:r>
            <a:r>
              <a:rPr lang="lt-LT" sz="1400" dirty="0">
                <a:latin typeface="Bookman Old Style" panose="02050604050505020204" pitchFamily="18" charset="0"/>
              </a:rPr>
              <a:t>, Gvidas Jucius, Justina Zakaraitė, Kristupas Šimkus, Dovydas Vilčinskas, Rokas Rimkus, Astijus Jomantas. 2cd</a:t>
            </a:r>
          </a:p>
        </p:txBody>
      </p:sp>
    </p:spTree>
    <p:extLst>
      <p:ext uri="{BB962C8B-B14F-4D97-AF65-F5344CB8AC3E}">
        <p14:creationId xmlns:p14="http://schemas.microsoft.com/office/powerpoint/2010/main" val="1358557811"/>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pic>
        <p:nvPicPr>
          <p:cNvPr id="5" name="Turinio vietos rezervavimo ženklas 4">
            <a:extLst>
              <a:ext uri="{FF2B5EF4-FFF2-40B4-BE49-F238E27FC236}">
                <a16:creationId xmlns:a16="http://schemas.microsoft.com/office/drawing/2014/main" id="{35D424EF-5795-FB51-6850-BFF27574CCED}"/>
              </a:ext>
            </a:extLst>
          </p:cNvPr>
          <p:cNvPicPr>
            <a:picLocks noGrp="1" noChangeAspect="1"/>
          </p:cNvPicPr>
          <p:nvPr>
            <p:ph idx="1"/>
          </p:nvPr>
        </p:nvPicPr>
        <p:blipFill>
          <a:blip r:embed="rId2"/>
          <a:stretch>
            <a:fillRect/>
          </a:stretch>
        </p:blipFill>
        <p:spPr>
          <a:xfrm>
            <a:off x="2778281" y="3124201"/>
            <a:ext cx="6635437" cy="2860417"/>
          </a:xfrm>
        </p:spPr>
      </p:pic>
      <p:sp>
        <p:nvSpPr>
          <p:cNvPr id="7" name="TextBox 6">
            <a:extLst>
              <a:ext uri="{FF2B5EF4-FFF2-40B4-BE49-F238E27FC236}">
                <a16:creationId xmlns:a16="http://schemas.microsoft.com/office/drawing/2014/main" id="{18E590DF-3D46-3C4F-01BF-0BF3DFF19868}"/>
              </a:ext>
            </a:extLst>
          </p:cNvPr>
          <p:cNvSpPr txBox="1"/>
          <p:nvPr/>
        </p:nvSpPr>
        <p:spPr>
          <a:xfrm>
            <a:off x="1351722" y="843564"/>
            <a:ext cx="9024731" cy="1200329"/>
          </a:xfrm>
          <a:prstGeom prst="rect">
            <a:avLst/>
          </a:prstGeom>
          <a:noFill/>
        </p:spPr>
        <p:txBody>
          <a:bodyPr wrap="square" rtlCol="0">
            <a:spAutoFit/>
          </a:bodyPr>
          <a:lstStyle/>
          <a:p>
            <a:r>
              <a:rPr lang="lt-LT" dirty="0">
                <a:latin typeface="Bookman Old Style" panose="02050604050505020204" pitchFamily="18" charset="0"/>
              </a:rPr>
              <a:t>Tada skaičiavome sunaudotą medieną bokšto laiptams. Naudojome formulę V=a*b*c. Išsimatavome medinių laiptelių ilgi, plotį i aukštį ir sudauginome  kiek buvo laiptų. Gavome </a:t>
            </a:r>
            <a:r>
              <a:rPr lang="lt-LT" dirty="0" err="1">
                <a:latin typeface="Bookman Old Style" panose="02050604050505020204" pitchFamily="18" charset="0"/>
              </a:rPr>
              <a:t>apytikslų</a:t>
            </a:r>
            <a:r>
              <a:rPr lang="lt-LT" dirty="0">
                <a:latin typeface="Bookman Old Style" panose="02050604050505020204" pitchFamily="18" charset="0"/>
              </a:rPr>
              <a:t> kiekį kiek buvo sunaudota medienos, o tai yra 10,99 m</a:t>
            </a:r>
            <a:r>
              <a:rPr lang="lt-LT" baseline="30000" dirty="0">
                <a:latin typeface="Bookman Old Style" panose="02050604050505020204" pitchFamily="18" charset="0"/>
              </a:rPr>
              <a:t>3 </a:t>
            </a:r>
            <a:endParaRPr lang="lt-LT" dirty="0">
              <a:latin typeface="Bookman Old Style" panose="02050604050505020204" pitchFamily="18" charset="0"/>
            </a:endParaRPr>
          </a:p>
        </p:txBody>
      </p:sp>
    </p:spTree>
    <p:extLst>
      <p:ext uri="{BB962C8B-B14F-4D97-AF65-F5344CB8AC3E}">
        <p14:creationId xmlns:p14="http://schemas.microsoft.com/office/powerpoint/2010/main" val="161056115"/>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Pavadinimas 1">
                <a:extLst>
                  <a:ext uri="{FF2B5EF4-FFF2-40B4-BE49-F238E27FC236}">
                    <a16:creationId xmlns:a16="http://schemas.microsoft.com/office/drawing/2014/main" id="{936A2D73-8EB4-A402-BA61-5DB8CBB8FA4B}"/>
                  </a:ext>
                </a:extLst>
              </p:cNvPr>
              <p:cNvSpPr>
                <a:spLocks noGrp="1"/>
              </p:cNvSpPr>
              <p:nvPr>
                <p:ph type="title"/>
              </p:nvPr>
            </p:nvSpPr>
            <p:spPr>
              <a:xfrm>
                <a:off x="1295400" y="935936"/>
                <a:ext cx="9601200" cy="2216426"/>
              </a:xfrm>
            </p:spPr>
            <p:txBody>
              <a:bodyPr>
                <a:normAutofit/>
              </a:bodyPr>
              <a:lstStyle/>
              <a:p>
                <a:r>
                  <a:rPr lang="lt-LT" sz="1800" dirty="0">
                    <a:latin typeface="Bookman Old Style" panose="02050604050505020204" pitchFamily="18" charset="0"/>
                  </a:rPr>
                  <a:t>Reikėjo apskaičiuoti kambario tūrį, kadangi kambarys buvo apskritimas, todėl išmatavome spindulį, kuris buvo 3,35 m., susiradome kambario aukštį – 4,69 m. Tad mes skaičių  </a:t>
                </a:r>
                <a14:m>
                  <m:oMath xmlns:m="http://schemas.openxmlformats.org/officeDocument/2006/math">
                    <m:r>
                      <a:rPr lang="el-GR" sz="1800" i="1" smtClean="0">
                        <a:latin typeface="Cambria Math" panose="02040503050406030204" pitchFamily="18" charset="0"/>
                      </a:rPr>
                      <m:t>𝜋</m:t>
                    </m:r>
                  </m:oMath>
                </a14:m>
                <a:r>
                  <a:rPr lang="lt-LT" sz="1800" dirty="0">
                    <a:latin typeface="Bookman Old Style" panose="02050604050505020204" pitchFamily="18" charset="0"/>
                  </a:rPr>
                  <a:t>=3,141592654 padauginome iš spindulio kvadrato ir kambario aukščio gavome apytiksliai 165,27 m</a:t>
                </a:r>
                <a:r>
                  <a:rPr lang="lt-LT" sz="1800" baseline="30000" dirty="0">
                    <a:latin typeface="Bookman Old Style" panose="02050604050505020204" pitchFamily="18" charset="0"/>
                  </a:rPr>
                  <a:t>3</a:t>
                </a:r>
                <a:r>
                  <a:rPr lang="lt-LT" sz="1800" dirty="0">
                    <a:latin typeface="Bookman Old Style" panose="02050604050505020204" pitchFamily="18" charset="0"/>
                  </a:rPr>
                  <a:t>.</a:t>
                </a:r>
              </a:p>
            </p:txBody>
          </p:sp>
        </mc:Choice>
        <mc:Fallback xmlns="">
          <p:sp>
            <p:nvSpPr>
              <p:cNvPr id="2" name="Pavadinimas 1">
                <a:extLst>
                  <a:ext uri="{FF2B5EF4-FFF2-40B4-BE49-F238E27FC236}">
                    <a16:creationId xmlns:a16="http://schemas.microsoft.com/office/drawing/2014/main" id="{936A2D73-8EB4-A402-BA61-5DB8CBB8FA4B}"/>
                  </a:ext>
                </a:extLst>
              </p:cNvPr>
              <p:cNvSpPr>
                <a:spLocks noGrp="1" noRot="1" noChangeAspect="1" noMove="1" noResize="1" noEditPoints="1" noAdjustHandles="1" noChangeArrowheads="1" noChangeShapeType="1" noTextEdit="1"/>
              </p:cNvSpPr>
              <p:nvPr>
                <p:ph type="title"/>
              </p:nvPr>
            </p:nvSpPr>
            <p:spPr>
              <a:xfrm>
                <a:off x="1295400" y="935936"/>
                <a:ext cx="9601200" cy="2216426"/>
              </a:xfrm>
              <a:blipFill>
                <a:blip r:embed="rId2"/>
                <a:stretch>
                  <a:fillRect l="-571" t="-2755"/>
                </a:stretch>
              </a:blipFill>
            </p:spPr>
            <p:txBody>
              <a:bodyPr/>
              <a:lstStyle/>
              <a:p>
                <a:r>
                  <a:rPr lang="lt-LT">
                    <a:noFill/>
                  </a:rPr>
                  <a:t> </a:t>
                </a:r>
              </a:p>
            </p:txBody>
          </p:sp>
        </mc:Fallback>
      </mc:AlternateContent>
      <p:pic>
        <p:nvPicPr>
          <p:cNvPr id="5" name="Turinio vietos rezervavimo ženklas 4">
            <a:extLst>
              <a:ext uri="{FF2B5EF4-FFF2-40B4-BE49-F238E27FC236}">
                <a16:creationId xmlns:a16="http://schemas.microsoft.com/office/drawing/2014/main" id="{ED81FCDA-D13F-72DD-C84E-98519067065C}"/>
              </a:ext>
            </a:extLst>
          </p:cNvPr>
          <p:cNvPicPr>
            <a:picLocks noGrp="1" noChangeAspect="1"/>
          </p:cNvPicPr>
          <p:nvPr>
            <p:ph idx="1"/>
          </p:nvPr>
        </p:nvPicPr>
        <p:blipFill>
          <a:blip r:embed="rId3"/>
          <a:stretch>
            <a:fillRect/>
          </a:stretch>
        </p:blipFill>
        <p:spPr>
          <a:xfrm>
            <a:off x="2651542" y="2726634"/>
            <a:ext cx="6584116" cy="2932043"/>
          </a:xfrm>
        </p:spPr>
      </p:pic>
      <p:sp>
        <p:nvSpPr>
          <p:cNvPr id="7" name="AutoShape 4" descr="{\displaystyle \pi \approx 3{,}141592654}">
            <a:extLst>
              <a:ext uri="{FF2B5EF4-FFF2-40B4-BE49-F238E27FC236}">
                <a16:creationId xmlns:a16="http://schemas.microsoft.com/office/drawing/2014/main" id="{B9388CF5-C459-5DA5-DA52-8715629A3A16}"/>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8" name="AutoShape 6" descr="{\displaystyle \pi \approx 3{,}141592654}">
            <a:extLst>
              <a:ext uri="{FF2B5EF4-FFF2-40B4-BE49-F238E27FC236}">
                <a16:creationId xmlns:a16="http://schemas.microsoft.com/office/drawing/2014/main" id="{13310647-62F9-E47B-C194-DE9F8561C787}"/>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
        <p:nvSpPr>
          <p:cNvPr id="10" name="AutoShape 8" descr="{\displaystyle \pi \approx 3{,}141592654}">
            <a:extLst>
              <a:ext uri="{FF2B5EF4-FFF2-40B4-BE49-F238E27FC236}">
                <a16:creationId xmlns:a16="http://schemas.microsoft.com/office/drawing/2014/main" id="{8B847FB3-FFEF-34F2-7793-A5873F428F77}"/>
              </a:ext>
            </a:extLst>
          </p:cNvPr>
          <p:cNvSpPr>
            <a:spLocks noChangeAspect="1" noChangeArrowheads="1"/>
          </p:cNvSpPr>
          <p:nvPr/>
        </p:nvSpPr>
        <p:spPr bwMode="auto">
          <a:xfrm>
            <a:off x="6248400" y="3581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t-LT"/>
          </a:p>
        </p:txBody>
      </p:sp>
    </p:spTree>
    <p:extLst>
      <p:ext uri="{BB962C8B-B14F-4D97-AF65-F5344CB8AC3E}">
        <p14:creationId xmlns:p14="http://schemas.microsoft.com/office/powerpoint/2010/main" val="2790988404"/>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3297C4BC-95DB-BF2C-E6AB-D8E11FA27180}"/>
              </a:ext>
            </a:extLst>
          </p:cNvPr>
          <p:cNvSpPr>
            <a:spLocks noGrp="1"/>
          </p:cNvSpPr>
          <p:nvPr>
            <p:ph type="title"/>
          </p:nvPr>
        </p:nvSpPr>
        <p:spPr>
          <a:xfrm>
            <a:off x="1295400" y="526773"/>
            <a:ext cx="9601200" cy="718930"/>
          </a:xfrm>
        </p:spPr>
        <p:txBody>
          <a:bodyPr/>
          <a:lstStyle/>
          <a:p>
            <a:r>
              <a:rPr lang="lt-LT" dirty="0">
                <a:latin typeface="Bookman Old Style" panose="02050604050505020204" pitchFamily="18" charset="0"/>
              </a:rPr>
              <a:t>Biologijos užduotis</a:t>
            </a:r>
          </a:p>
        </p:txBody>
      </p:sp>
      <p:sp>
        <p:nvSpPr>
          <p:cNvPr id="3" name="Turinio vietos rezervavimo ženklas 2">
            <a:extLst>
              <a:ext uri="{FF2B5EF4-FFF2-40B4-BE49-F238E27FC236}">
                <a16:creationId xmlns:a16="http://schemas.microsoft.com/office/drawing/2014/main" id="{8158176E-AF09-0F68-9E8F-7AE9067895E2}"/>
              </a:ext>
            </a:extLst>
          </p:cNvPr>
          <p:cNvSpPr>
            <a:spLocks noGrp="1"/>
          </p:cNvSpPr>
          <p:nvPr>
            <p:ph idx="1"/>
          </p:nvPr>
        </p:nvSpPr>
        <p:spPr>
          <a:xfrm>
            <a:off x="931169" y="1665354"/>
            <a:ext cx="7229061" cy="4091609"/>
          </a:xfrm>
        </p:spPr>
        <p:txBody>
          <a:bodyPr>
            <a:normAutofit/>
          </a:bodyPr>
          <a:lstStyle/>
          <a:p>
            <a:r>
              <a:rPr lang="lt-LT" dirty="0">
                <a:latin typeface="Bookman Old Style" panose="02050604050505020204" pitchFamily="18" charset="0"/>
              </a:rPr>
              <a:t>2020 metų pabaigoje buvo pradėtas tvarkyti pilies parkas, kuris bus pritaikytas lankymui ir pažinimui. Savivaldybė informuoja, kad bus sutvarkyta parko planinė – erdvinė struktūra, išsaugoti vertingi augalai, iškirsti mažiau vertingi medžiai, atgaivinamos nykstančios alėjos. Prasidėjus pilies parko tvarkymo darbams dalis visuomenės pasipiktino, jog kertami senoliai medžiai, tai sukėlė daug diskusijų viešojoje erdvėje, buvo rengiamos peticijos.</a:t>
            </a:r>
          </a:p>
          <a:p>
            <a:r>
              <a:rPr lang="lt-LT" dirty="0">
                <a:latin typeface="Bookman Old Style" panose="02050604050505020204" pitchFamily="18" charset="0"/>
              </a:rPr>
              <a:t>Parko medelynus sudaro vietiniai klevai, liepos ir beržai su ąžuolų ir skroblų priemaiša. Alėjose auga europiniai maumedžiai ir juodosios pušys.</a:t>
            </a:r>
          </a:p>
          <a:p>
            <a:endParaRPr lang="lt-LT" dirty="0"/>
          </a:p>
        </p:txBody>
      </p:sp>
      <p:pic>
        <p:nvPicPr>
          <p:cNvPr id="13" name="Paveikslėlis 12">
            <a:extLst>
              <a:ext uri="{FF2B5EF4-FFF2-40B4-BE49-F238E27FC236}">
                <a16:creationId xmlns:a16="http://schemas.microsoft.com/office/drawing/2014/main" id="{48DAFFA4-9328-94E0-7CBD-ABB516AE9BE5}"/>
              </a:ext>
            </a:extLst>
          </p:cNvPr>
          <p:cNvPicPr>
            <a:picLocks noChangeAspect="1"/>
          </p:cNvPicPr>
          <p:nvPr/>
        </p:nvPicPr>
        <p:blipFill>
          <a:blip r:embed="rId2"/>
          <a:stretch>
            <a:fillRect/>
          </a:stretch>
        </p:blipFill>
        <p:spPr>
          <a:xfrm>
            <a:off x="8398769" y="1101037"/>
            <a:ext cx="3100601" cy="4930913"/>
          </a:xfrm>
          <a:prstGeom prst="rect">
            <a:avLst/>
          </a:prstGeom>
        </p:spPr>
      </p:pic>
    </p:spTree>
    <p:extLst>
      <p:ext uri="{BB962C8B-B14F-4D97-AF65-F5344CB8AC3E}">
        <p14:creationId xmlns:p14="http://schemas.microsoft.com/office/powerpoint/2010/main" val="2931049160"/>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AC48D405-F216-A0CC-3C19-13461B3FFDFF}"/>
              </a:ext>
            </a:extLst>
          </p:cNvPr>
          <p:cNvSpPr>
            <a:spLocks noGrp="1"/>
          </p:cNvSpPr>
          <p:nvPr>
            <p:ph type="title"/>
          </p:nvPr>
        </p:nvSpPr>
        <p:spPr>
          <a:xfrm>
            <a:off x="1371600" y="685800"/>
            <a:ext cx="9601200" cy="944217"/>
          </a:xfrm>
        </p:spPr>
        <p:txBody>
          <a:bodyPr/>
          <a:lstStyle/>
          <a:p>
            <a:r>
              <a:rPr lang="lt-LT" dirty="0">
                <a:latin typeface="Bookman Old Style" panose="02050604050505020204" pitchFamily="18" charset="0"/>
              </a:rPr>
              <a:t>TURINYS</a:t>
            </a:r>
          </a:p>
        </p:txBody>
      </p:sp>
      <p:sp>
        <p:nvSpPr>
          <p:cNvPr id="3" name="Turinio vietos rezervavimo ženklas 2">
            <a:extLst>
              <a:ext uri="{FF2B5EF4-FFF2-40B4-BE49-F238E27FC236}">
                <a16:creationId xmlns:a16="http://schemas.microsoft.com/office/drawing/2014/main" id="{D6CBCE07-6BEB-2E5A-BEEA-5548565626A1}"/>
              </a:ext>
            </a:extLst>
          </p:cNvPr>
          <p:cNvSpPr>
            <a:spLocks noGrp="1"/>
          </p:cNvSpPr>
          <p:nvPr>
            <p:ph idx="1"/>
          </p:nvPr>
        </p:nvSpPr>
        <p:spPr>
          <a:xfrm>
            <a:off x="1371600" y="1948069"/>
            <a:ext cx="9601200" cy="4505739"/>
          </a:xfrm>
        </p:spPr>
        <p:txBody>
          <a:bodyPr/>
          <a:lstStyle/>
          <a:p>
            <a:r>
              <a:rPr lang="lt-LT" sz="2400" dirty="0">
                <a:latin typeface="Bookman Old Style" panose="02050604050505020204" pitchFamily="18" charset="0"/>
              </a:rPr>
              <a:t>Jurbarko parko dvaras</a:t>
            </a:r>
          </a:p>
          <a:p>
            <a:r>
              <a:rPr lang="lt-LT" sz="2400" dirty="0">
                <a:latin typeface="Bookman Old Style" panose="02050604050505020204" pitchFamily="18" charset="0"/>
              </a:rPr>
              <a:t>Sudargo piliakalniai</a:t>
            </a:r>
          </a:p>
          <a:p>
            <a:r>
              <a:rPr lang="lt-LT" sz="2400" dirty="0">
                <a:latin typeface="Bookman Old Style" panose="02050604050505020204" pitchFamily="18" charset="0"/>
              </a:rPr>
              <a:t>Panemunės pilis</a:t>
            </a:r>
          </a:p>
          <a:p>
            <a:r>
              <a:rPr lang="lt-LT" sz="2400" dirty="0">
                <a:latin typeface="Bookman Old Style" panose="02050604050505020204" pitchFamily="18" charset="0"/>
              </a:rPr>
              <a:t>Raudonės pilis</a:t>
            </a:r>
          </a:p>
          <a:p>
            <a:r>
              <a:rPr lang="lt-LT" sz="2400" dirty="0">
                <a:latin typeface="Bookman Old Style" panose="02050604050505020204" pitchFamily="18" charset="0"/>
              </a:rPr>
              <a:t>Užduotys</a:t>
            </a:r>
          </a:p>
          <a:p>
            <a:endParaRPr lang="lt-LT" dirty="0"/>
          </a:p>
        </p:txBody>
      </p:sp>
    </p:spTree>
    <p:extLst>
      <p:ext uri="{BB962C8B-B14F-4D97-AF65-F5344CB8AC3E}">
        <p14:creationId xmlns:p14="http://schemas.microsoft.com/office/powerpoint/2010/main" val="3937443307"/>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3EB8FEB2-4F50-7EBE-18E3-9D89D6B4D151}"/>
              </a:ext>
            </a:extLst>
          </p:cNvPr>
          <p:cNvSpPr>
            <a:spLocks noGrp="1"/>
          </p:cNvSpPr>
          <p:nvPr>
            <p:ph type="title"/>
          </p:nvPr>
        </p:nvSpPr>
        <p:spPr>
          <a:xfrm>
            <a:off x="1371600" y="685800"/>
            <a:ext cx="9601200" cy="811696"/>
          </a:xfrm>
        </p:spPr>
        <p:txBody>
          <a:bodyPr/>
          <a:lstStyle/>
          <a:p>
            <a:r>
              <a:rPr lang="lt-LT" dirty="0">
                <a:latin typeface="Bookman Old Style" panose="02050604050505020204" pitchFamily="18" charset="0"/>
              </a:rPr>
              <a:t>Jurbarko parko dvaras</a:t>
            </a:r>
          </a:p>
        </p:txBody>
      </p:sp>
      <p:sp>
        <p:nvSpPr>
          <p:cNvPr id="3" name="Turinio vietos rezervavimo ženklas 2">
            <a:extLst>
              <a:ext uri="{FF2B5EF4-FFF2-40B4-BE49-F238E27FC236}">
                <a16:creationId xmlns:a16="http://schemas.microsoft.com/office/drawing/2014/main" id="{597CAD81-42A9-FAB4-2274-3BCD18145385}"/>
              </a:ext>
            </a:extLst>
          </p:cNvPr>
          <p:cNvSpPr>
            <a:spLocks noGrp="1"/>
          </p:cNvSpPr>
          <p:nvPr>
            <p:ph idx="1"/>
          </p:nvPr>
        </p:nvSpPr>
        <p:spPr>
          <a:xfrm>
            <a:off x="1371600" y="1722783"/>
            <a:ext cx="9601200" cy="4929808"/>
          </a:xfrm>
        </p:spPr>
        <p:txBody>
          <a:bodyPr>
            <a:normAutofit/>
          </a:bodyPr>
          <a:lstStyle/>
          <a:p>
            <a:r>
              <a:rPr lang="lt-LT" b="1" dirty="0"/>
              <a:t>Jurbarko dvaras yra pačiame Jurbarko mieste, vakariniame pakraštyje. Čia, gražiame parke, ant kairiojo Mituvos kranto kunigaikštis </a:t>
            </a:r>
            <a:r>
              <a:rPr lang="lt-LT" b="1" dirty="0" err="1"/>
              <a:t>Vasilčikovas</a:t>
            </a:r>
            <a:r>
              <a:rPr lang="lt-LT" b="1" dirty="0"/>
              <a:t> pastatė stilingus rūmus, praplėtė parką ir visą jį aptvėrė raudonų plytų mūro tvora. Netoli pagrindinių rūmų buvo pastatyti dar du namai, vadinami </a:t>
            </a:r>
            <a:r>
              <a:rPr lang="lt-LT" b="1" dirty="0" err="1"/>
              <a:t>flygeliai</a:t>
            </a:r>
            <a:r>
              <a:rPr lang="lt-LT" b="1" dirty="0"/>
              <a:t> (sparnai).</a:t>
            </a:r>
          </a:p>
          <a:p>
            <a:r>
              <a:rPr lang="lt-LT" dirty="0"/>
              <a:t>Pietiniame </a:t>
            </a:r>
            <a:r>
              <a:rPr lang="lt-LT" dirty="0" err="1"/>
              <a:t>flygelyje</a:t>
            </a:r>
            <a:r>
              <a:rPr lang="lt-LT" dirty="0"/>
              <a:t> gyvendavo kunigaikščių tarnai, čia seniau galėjo būti ir dvaro raštinė. Šiaurinis </a:t>
            </a:r>
            <a:r>
              <a:rPr lang="lt-LT" dirty="0" err="1"/>
              <a:t>flygelis</a:t>
            </a:r>
            <a:r>
              <a:rPr lang="lt-LT" dirty="0"/>
              <a:t> buvo </a:t>
            </a:r>
            <a:r>
              <a:rPr lang="lt-LT" dirty="0" err="1"/>
              <a:t>ištaikingai</a:t>
            </a:r>
            <a:r>
              <a:rPr lang="lt-LT" dirty="0"/>
              <a:t> įruoštas ir skirtas kunigaikščio šeimos nariams arba svečiams. Netoli šiaurinio </a:t>
            </a:r>
            <a:r>
              <a:rPr lang="lt-LT" dirty="0" err="1"/>
              <a:t>flygelio</a:t>
            </a:r>
            <a:r>
              <a:rPr lang="lt-LT" dirty="0"/>
              <a:t>, šiaurės rytų pusėje buvo pastatyta nedidelė, bet gana puošni mūrinė cerkvė. </a:t>
            </a:r>
            <a:r>
              <a:rPr lang="lt-LT" b="1" dirty="0"/>
              <a:t>Buvęs dvaro parkas įkurtas XIX a. viduryje. Parkas driekiasi siaura juosta Mituvos kairiajame krante ir lengvai pasiekiamas tilteliu, esančiu šalia švenčių estrados. Parko teritorija užima apie 9 ha. teritorijos ir yra mišraus išplanavimo.</a:t>
            </a:r>
            <a:r>
              <a:rPr lang="lt-LT" dirty="0"/>
              <a:t> Centrinėje dalyje įrengtas parteris, kurį juosia iš rytų į vakarus einančios privažiavimo alėjos kilpa. Pagrindinė alėja jungia klasicistinio stiliaus rūmus su buvusiais puošniais dekoratyviniais vartais. Pro juos buvo patenkama į miestelio gatvę. Antrieji vartai - šiaurės rytų dalyje</a:t>
            </a:r>
          </a:p>
        </p:txBody>
      </p:sp>
    </p:spTree>
    <p:extLst>
      <p:ext uri="{BB962C8B-B14F-4D97-AF65-F5344CB8AC3E}">
        <p14:creationId xmlns:p14="http://schemas.microsoft.com/office/powerpoint/2010/main" val="3018026945"/>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F3F1BAA1-8F11-18C6-8DAF-8D8B689C857C}"/>
              </a:ext>
            </a:extLst>
          </p:cNvPr>
          <p:cNvSpPr>
            <a:spLocks noGrp="1"/>
          </p:cNvSpPr>
          <p:nvPr>
            <p:ph type="title"/>
          </p:nvPr>
        </p:nvSpPr>
        <p:spPr>
          <a:xfrm>
            <a:off x="1371600" y="685800"/>
            <a:ext cx="9601200" cy="798443"/>
          </a:xfrm>
        </p:spPr>
        <p:txBody>
          <a:bodyPr/>
          <a:lstStyle/>
          <a:p>
            <a:r>
              <a:rPr lang="lt-LT" dirty="0">
                <a:latin typeface="Bookman Old Style" panose="02050604050505020204" pitchFamily="18" charset="0"/>
              </a:rPr>
              <a:t>Sudargo piliakalniai</a:t>
            </a:r>
          </a:p>
        </p:txBody>
      </p:sp>
      <p:sp>
        <p:nvSpPr>
          <p:cNvPr id="3" name="Turinio vietos rezervavimo ženklas 2">
            <a:extLst>
              <a:ext uri="{FF2B5EF4-FFF2-40B4-BE49-F238E27FC236}">
                <a16:creationId xmlns:a16="http://schemas.microsoft.com/office/drawing/2014/main" id="{AE5A4CBB-440E-EDFE-619C-9DE54A5323E4}"/>
              </a:ext>
            </a:extLst>
          </p:cNvPr>
          <p:cNvSpPr>
            <a:spLocks noGrp="1"/>
          </p:cNvSpPr>
          <p:nvPr>
            <p:ph idx="1"/>
          </p:nvPr>
        </p:nvSpPr>
        <p:spPr>
          <a:xfrm>
            <a:off x="1371600" y="1603513"/>
            <a:ext cx="9601200" cy="4784035"/>
          </a:xfrm>
        </p:spPr>
        <p:txBody>
          <a:bodyPr>
            <a:normAutofit/>
          </a:bodyPr>
          <a:lstStyle/>
          <a:p>
            <a:r>
              <a:rPr lang="lt-LT" b="1" dirty="0"/>
              <a:t>Ant Nemuno kranto, prie sienos su Kaliningrado sritimi, pačiame Šakių rajono pakraštyje atsiveria penkių Sudargo piliakalnių kompleksas, menantis čia vykusias lietuvių kovas su kryžiuočiais. </a:t>
            </a:r>
            <a:r>
              <a:rPr lang="lt-LT" dirty="0"/>
              <a:t>Viduramžiais čia stovėjo viena svarbiausių gynybinių pilių kovose su kryžiuočiais. Jų pulkai dažnai puldinėjo </a:t>
            </a:r>
            <a:r>
              <a:rPr lang="lt-LT" dirty="0" err="1"/>
              <a:t>Sudargą</a:t>
            </a:r>
            <a:r>
              <a:rPr lang="lt-LT" dirty="0"/>
              <a:t>, ir 1317 metais kryžiuočiams pavyko sudeginti Sudargo pilį, gynusią kelią į Lietuvą. Kautynėse didikas </a:t>
            </a:r>
            <a:r>
              <a:rPr lang="lt-LT" dirty="0" err="1"/>
              <a:t>Sudargas</a:t>
            </a:r>
            <a:r>
              <a:rPr lang="lt-LT" dirty="0"/>
              <a:t> žuvo, o jo šeimyna pateko į nelaisvę. Gyvenvietė buvo žvėriškai nusiaubta. Po šių įvykių pilis neatstatyta, tačiau pati gyvenvietė neišnyko. Niekur Lietuvoje nepamatysi tokios panoramos, kaip čia - nuo </a:t>
            </a:r>
            <a:r>
              <a:rPr lang="lt-LT" dirty="0" err="1"/>
              <a:t>Vorpilio</a:t>
            </a:r>
            <a:r>
              <a:rPr lang="lt-LT" dirty="0"/>
              <a:t> piliakalnio. Čia pat papėdėje - pilkai melsva Nemuno juosta. Jeigu diena giedri ir skaidri, o regėjimas geras, anapus Nemuno galima įsižiūrėti net už 30 kilometrų esančius Tauragės kaminus. O akyliausieji giriasi, vakaruose įmatą net Ragainės ir Tilžės bokštus.</a:t>
            </a:r>
          </a:p>
          <a:p>
            <a:r>
              <a:rPr lang="lt-LT" dirty="0"/>
              <a:t>Susipažinti su šia ypatinga vieta pradėkite nuo miestelio centre išlikusių senosios bažnyčios pamatų. </a:t>
            </a:r>
            <a:r>
              <a:rPr lang="lt-LT" b="1" dirty="0" err="1"/>
              <a:t>Sudargas</a:t>
            </a:r>
            <a:r>
              <a:rPr lang="lt-LT" b="1" dirty="0"/>
              <a:t> taip pat reikšminga vieta Lietuvos knygnešių istorijoje, čia buvo Didžiojo knygnešio Martyno Sederevičiaus veiklos centras.</a:t>
            </a:r>
          </a:p>
          <a:p>
            <a:endParaRPr lang="lt-LT" dirty="0"/>
          </a:p>
        </p:txBody>
      </p:sp>
    </p:spTree>
    <p:extLst>
      <p:ext uri="{BB962C8B-B14F-4D97-AF65-F5344CB8AC3E}">
        <p14:creationId xmlns:p14="http://schemas.microsoft.com/office/powerpoint/2010/main" val="3669343548"/>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EC47DC28-0A5D-2B60-2097-B37CF6F21157}"/>
              </a:ext>
            </a:extLst>
          </p:cNvPr>
          <p:cNvSpPr>
            <a:spLocks noGrp="1"/>
          </p:cNvSpPr>
          <p:nvPr>
            <p:ph type="title"/>
          </p:nvPr>
        </p:nvSpPr>
        <p:spPr>
          <a:xfrm>
            <a:off x="1371600" y="685800"/>
            <a:ext cx="9601200" cy="732183"/>
          </a:xfrm>
        </p:spPr>
        <p:txBody>
          <a:bodyPr/>
          <a:lstStyle/>
          <a:p>
            <a:r>
              <a:rPr lang="lt-LT" dirty="0">
                <a:latin typeface="Bookman Old Style" panose="02050604050505020204" pitchFamily="18" charset="0"/>
              </a:rPr>
              <a:t>Panemunės pilis</a:t>
            </a:r>
          </a:p>
        </p:txBody>
      </p:sp>
      <p:sp>
        <p:nvSpPr>
          <p:cNvPr id="3" name="Turinio vietos rezervavimo ženklas 2">
            <a:extLst>
              <a:ext uri="{FF2B5EF4-FFF2-40B4-BE49-F238E27FC236}">
                <a16:creationId xmlns:a16="http://schemas.microsoft.com/office/drawing/2014/main" id="{5268685B-B6DD-E7D9-E5B3-7C440F9F5768}"/>
              </a:ext>
            </a:extLst>
          </p:cNvPr>
          <p:cNvSpPr>
            <a:spLocks noGrp="1"/>
          </p:cNvSpPr>
          <p:nvPr>
            <p:ph idx="1"/>
          </p:nvPr>
        </p:nvSpPr>
        <p:spPr>
          <a:xfrm>
            <a:off x="1371600" y="1696278"/>
            <a:ext cx="9601200" cy="4704522"/>
          </a:xfrm>
        </p:spPr>
        <p:txBody>
          <a:bodyPr>
            <a:normAutofit/>
          </a:bodyPr>
          <a:lstStyle/>
          <a:p>
            <a:r>
              <a:rPr lang="lt-LT" b="1" dirty="0">
                <a:solidFill>
                  <a:schemeClr val="tx1"/>
                </a:solidFill>
              </a:rPr>
              <a:t>Panemunės pilis – renesanso stiliaus </a:t>
            </a:r>
            <a:r>
              <a:rPr lang="lt-LT" b="1" dirty="0" smtClean="0">
                <a:solidFill>
                  <a:schemeClr val="tx1"/>
                </a:solidFill>
              </a:rPr>
              <a:t>rezidencinė </a:t>
            </a:r>
            <a:r>
              <a:rPr lang="lt-LT" b="1" dirty="0">
                <a:solidFill>
                  <a:schemeClr val="tx1"/>
                </a:solidFill>
              </a:rPr>
              <a:t>pilis Jurbarko rajone, Pilies I (arba </a:t>
            </a:r>
            <a:r>
              <a:rPr lang="lt-LT" b="1" dirty="0" smtClean="0">
                <a:solidFill>
                  <a:schemeClr val="tx1"/>
                </a:solidFill>
              </a:rPr>
              <a:t>Vytėnų) </a:t>
            </a:r>
            <a:r>
              <a:rPr lang="lt-LT" b="1" dirty="0">
                <a:solidFill>
                  <a:schemeClr val="tx1"/>
                </a:solidFill>
              </a:rPr>
              <a:t>gyvenvietėje, pastatyta ant aukšto Nemuno kranto. Architektūros paminklas. </a:t>
            </a:r>
          </a:p>
          <a:p>
            <a:r>
              <a:rPr lang="lt-LT" dirty="0">
                <a:solidFill>
                  <a:schemeClr val="tx1"/>
                </a:solidFill>
              </a:rPr>
              <a:t>Greta pilies yra senas, jau sulaukėjęs parkas su 5 </a:t>
            </a:r>
            <a:r>
              <a:rPr lang="lt-LT" dirty="0" err="1">
                <a:solidFill>
                  <a:schemeClr val="tx1"/>
                </a:solidFill>
              </a:rPr>
              <a:t>kaskadiniais</a:t>
            </a:r>
            <a:r>
              <a:rPr lang="lt-LT" dirty="0">
                <a:solidFill>
                  <a:schemeClr val="tx1"/>
                </a:solidFill>
              </a:rPr>
              <a:t> tvenkiniais. Jis labai nuniokotas, pokario laikais iškirtus šimtametes liepas ir kitus medžius. Parke išlikusi 1937 m. statyta </a:t>
            </a:r>
            <a:r>
              <a:rPr lang="lt-LT" dirty="0" smtClean="0">
                <a:solidFill>
                  <a:schemeClr val="tx1"/>
                </a:solidFill>
              </a:rPr>
              <a:t>Vytėnų </a:t>
            </a:r>
            <a:r>
              <a:rPr lang="lt-LT" dirty="0">
                <a:solidFill>
                  <a:schemeClr val="tx1"/>
                </a:solidFill>
              </a:rPr>
              <a:t>laidojimo koplyčia, saugomas Gelgaudų ąžuolas</a:t>
            </a:r>
            <a:r>
              <a:rPr lang="lt-LT" b="1" dirty="0">
                <a:solidFill>
                  <a:schemeClr val="tx1"/>
                </a:solidFill>
              </a:rPr>
              <a:t>. Iš pradžių pilis vadinosi </a:t>
            </a:r>
            <a:r>
              <a:rPr lang="lt-LT" b="1" i="1" dirty="0">
                <a:solidFill>
                  <a:schemeClr val="tx1"/>
                </a:solidFill>
              </a:rPr>
              <a:t>Panemunės</a:t>
            </a:r>
            <a:r>
              <a:rPr lang="lt-LT" b="1" dirty="0">
                <a:solidFill>
                  <a:schemeClr val="tx1"/>
                </a:solidFill>
              </a:rPr>
              <a:t> vardu pagal dvarą, kurio žemėse pastatyta. Vėliau ją perėmus Gelgaudams, ji vadinta </a:t>
            </a:r>
            <a:r>
              <a:rPr lang="lt-LT" b="1" i="1" dirty="0">
                <a:solidFill>
                  <a:schemeClr val="tx1"/>
                </a:solidFill>
              </a:rPr>
              <a:t>Gelgaudų</a:t>
            </a:r>
            <a:r>
              <a:rPr lang="lt-LT" b="1" dirty="0">
                <a:solidFill>
                  <a:schemeClr val="tx1"/>
                </a:solidFill>
              </a:rPr>
              <a:t> pilimi. </a:t>
            </a:r>
            <a:r>
              <a:rPr lang="lt-LT" dirty="0">
                <a:solidFill>
                  <a:schemeClr val="tx1"/>
                </a:solidFill>
              </a:rPr>
              <a:t>Po 1831 m. sukilimo pasikeitus savininkams prigijo </a:t>
            </a:r>
            <a:r>
              <a:rPr lang="lt-LT" i="1" dirty="0" err="1">
                <a:solidFill>
                  <a:schemeClr val="tx1"/>
                </a:solidFill>
              </a:rPr>
              <a:t>Zamkaus</a:t>
            </a:r>
            <a:r>
              <a:rPr lang="lt-LT" dirty="0">
                <a:solidFill>
                  <a:schemeClr val="tx1"/>
                </a:solidFill>
              </a:rPr>
              <a:t> vardas. XX a. pradžioje netoliese įsikūrus </a:t>
            </a:r>
            <a:r>
              <a:rPr lang="lt-LT" dirty="0" err="1">
                <a:solidFill>
                  <a:schemeClr val="tx1"/>
                </a:solidFill>
              </a:rPr>
              <a:t>Vytėnų</a:t>
            </a:r>
            <a:r>
              <a:rPr lang="lt-LT" dirty="0">
                <a:solidFill>
                  <a:schemeClr val="tx1"/>
                </a:solidFill>
              </a:rPr>
              <a:t> kaimui, pradėta vadinti </a:t>
            </a:r>
            <a:r>
              <a:rPr lang="lt-LT" i="1" dirty="0" err="1">
                <a:solidFill>
                  <a:schemeClr val="tx1"/>
                </a:solidFill>
              </a:rPr>
              <a:t>Vytėnų</a:t>
            </a:r>
            <a:r>
              <a:rPr lang="lt-LT" dirty="0">
                <a:solidFill>
                  <a:schemeClr val="tx1"/>
                </a:solidFill>
              </a:rPr>
              <a:t> pilimi. Šiuo metu vėl vadinama pirminiu savo vardu. </a:t>
            </a:r>
          </a:p>
          <a:p>
            <a:r>
              <a:rPr lang="lt-LT" dirty="0">
                <a:solidFill>
                  <a:schemeClr val="tx1"/>
                </a:solidFill>
              </a:rPr>
              <a:t>1597 m. Žemaičių </a:t>
            </a:r>
            <a:r>
              <a:rPr lang="lt-LT" dirty="0" err="1">
                <a:solidFill>
                  <a:schemeClr val="tx1"/>
                </a:solidFill>
              </a:rPr>
              <a:t>pakamario</a:t>
            </a:r>
            <a:r>
              <a:rPr lang="lt-LT" dirty="0">
                <a:solidFill>
                  <a:schemeClr val="tx1"/>
                </a:solidFill>
              </a:rPr>
              <a:t> Stanislovo Stankevičiaus-</a:t>
            </a:r>
            <a:r>
              <a:rPr lang="lt-LT" dirty="0" err="1">
                <a:solidFill>
                  <a:schemeClr val="tx1"/>
                </a:solidFill>
              </a:rPr>
              <a:t>Bielevičiaus</a:t>
            </a:r>
            <a:r>
              <a:rPr lang="lt-LT" dirty="0">
                <a:solidFill>
                  <a:schemeClr val="tx1"/>
                </a:solidFill>
              </a:rPr>
              <a:t> Panemunės dvarą įsigijo vengrų kilmės dvarininkas, miško pirklys Jonušas</a:t>
            </a:r>
            <a:r>
              <a:rPr lang="lt-LT" dirty="0">
                <a:solidFill>
                  <a:srgbClr val="77A2BB"/>
                </a:solidFill>
                <a:hlinkClick r:id="rId2" tooltip="Jonušas Eperješas (puslapis neegzistuoja)">
                  <a:extLst>
                    <a:ext uri="{A12FA001-AC4F-418D-AE19-62706E023703}">
                      <ahyp:hlinkClr xmlns="" xmlns:ahyp="http://schemas.microsoft.com/office/drawing/2018/hyperlinkcolor" val="tx"/>
                    </a:ext>
                  </a:extLst>
                </a:hlinkClick>
              </a:rPr>
              <a:t> </a:t>
            </a:r>
            <a:r>
              <a:rPr lang="lt-LT" dirty="0" err="1">
                <a:solidFill>
                  <a:schemeClr val="tx1"/>
                </a:solidFill>
              </a:rPr>
              <a:t>Eperješas</a:t>
            </a:r>
            <a:r>
              <a:rPr lang="lt-LT" dirty="0">
                <a:solidFill>
                  <a:schemeClr val="tx1"/>
                </a:solidFill>
              </a:rPr>
              <a:t>. Jis 1604 m. pradėjo statydinti renesansinę </a:t>
            </a:r>
            <a:r>
              <a:rPr lang="lt-LT" dirty="0" err="1">
                <a:solidFill>
                  <a:schemeClr val="tx1"/>
                </a:solidFill>
              </a:rPr>
              <a:t>rezidencinę</a:t>
            </a:r>
            <a:r>
              <a:rPr lang="lt-LT" dirty="0">
                <a:solidFill>
                  <a:schemeClr val="tx1"/>
                </a:solidFill>
              </a:rPr>
              <a:t> pilį. Manoma, kad statinio architektas – Vilniaus Žemutinės pilies rekonstrukcijos autorius Petras</a:t>
            </a:r>
            <a:r>
              <a:rPr lang="lt-LT" dirty="0">
                <a:solidFill>
                  <a:srgbClr val="77A2BB"/>
                </a:solidFill>
                <a:hlinkClick r:id="rId3" tooltip="Peter Nonhardt (puslapis neegzistuoja)">
                  <a:extLst>
                    <a:ext uri="{A12FA001-AC4F-418D-AE19-62706E023703}">
                      <ahyp:hlinkClr xmlns="" xmlns:ahyp="http://schemas.microsoft.com/office/drawing/2018/hyperlinkcolor" val="tx"/>
                    </a:ext>
                  </a:extLst>
                </a:hlinkClick>
              </a:rPr>
              <a:t> </a:t>
            </a:r>
            <a:r>
              <a:rPr lang="lt-LT" dirty="0" smtClean="0">
                <a:solidFill>
                  <a:schemeClr val="tx1"/>
                </a:solidFill>
              </a:rPr>
              <a:t>Nonhartas. </a:t>
            </a:r>
            <a:r>
              <a:rPr lang="lt-LT" b="1" dirty="0" smtClean="0">
                <a:solidFill>
                  <a:schemeClr val="tx1"/>
                </a:solidFill>
              </a:rPr>
              <a:t>Pilis </a:t>
            </a:r>
            <a:r>
              <a:rPr lang="lt-LT" b="1" dirty="0">
                <a:solidFill>
                  <a:schemeClr val="tx1"/>
                </a:solidFill>
              </a:rPr>
              <a:t>baigta statyti 1610 m., tačiau vėliau ne kartą buvo pertvarkyta. </a:t>
            </a:r>
          </a:p>
        </p:txBody>
      </p:sp>
    </p:spTree>
    <p:extLst>
      <p:ext uri="{BB962C8B-B14F-4D97-AF65-F5344CB8AC3E}">
        <p14:creationId xmlns:p14="http://schemas.microsoft.com/office/powerpoint/2010/main" val="294524516"/>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554D3853-EFBB-D495-A974-42A00FCDC4CF}"/>
              </a:ext>
            </a:extLst>
          </p:cNvPr>
          <p:cNvSpPr>
            <a:spLocks noGrp="1"/>
          </p:cNvSpPr>
          <p:nvPr>
            <p:ph type="title"/>
          </p:nvPr>
        </p:nvSpPr>
        <p:spPr>
          <a:xfrm>
            <a:off x="1371600" y="685800"/>
            <a:ext cx="9601200" cy="679174"/>
          </a:xfrm>
        </p:spPr>
        <p:txBody>
          <a:bodyPr>
            <a:normAutofit fontScale="90000"/>
          </a:bodyPr>
          <a:lstStyle/>
          <a:p>
            <a:r>
              <a:rPr lang="lt-LT" dirty="0">
                <a:latin typeface="Bookman Old Style" panose="02050604050505020204" pitchFamily="18" charset="0"/>
              </a:rPr>
              <a:t>Raudonės pilis</a:t>
            </a:r>
          </a:p>
        </p:txBody>
      </p:sp>
      <p:sp>
        <p:nvSpPr>
          <p:cNvPr id="3" name="Turinio vietos rezervavimo ženklas 2">
            <a:extLst>
              <a:ext uri="{FF2B5EF4-FFF2-40B4-BE49-F238E27FC236}">
                <a16:creationId xmlns:a16="http://schemas.microsoft.com/office/drawing/2014/main" id="{BB8F2803-D7AA-5968-7E98-2B145007AF85}"/>
              </a:ext>
            </a:extLst>
          </p:cNvPr>
          <p:cNvSpPr>
            <a:spLocks noGrp="1"/>
          </p:cNvSpPr>
          <p:nvPr>
            <p:ph idx="1"/>
          </p:nvPr>
        </p:nvSpPr>
        <p:spPr>
          <a:xfrm>
            <a:off x="1371600" y="1676400"/>
            <a:ext cx="9601200" cy="5181600"/>
          </a:xfrm>
        </p:spPr>
        <p:txBody>
          <a:bodyPr/>
          <a:lstStyle/>
          <a:p>
            <a:r>
              <a:rPr lang="lt-LT" sz="1800" b="1" dirty="0"/>
              <a:t>Pirmosios pilys </a:t>
            </a:r>
            <a:r>
              <a:rPr lang="lt-LT" sz="1800" b="1" dirty="0">
                <a:solidFill>
                  <a:schemeClr val="tx1"/>
                </a:solidFill>
              </a:rPr>
              <a:t>Nemuno pakrantėj statytos dar apie 1300 metus kaip kovų su kryžiuočiais gynybiniai postai. Po Žalgirio mūšio jų svarba sunyko. Tačiau pilys atgimė XVI–XVII a., kai Nemunas tapo prekybos keliu. </a:t>
            </a:r>
          </a:p>
          <a:p>
            <a:r>
              <a:rPr lang="lt-LT" sz="1800" dirty="0">
                <a:solidFill>
                  <a:schemeClr val="tx1"/>
                </a:solidFill>
              </a:rPr>
              <a:t>XVI a. pabaigoje miško pirklys Krišpinas</a:t>
            </a:r>
            <a:r>
              <a:rPr lang="lt-LT" sz="1800" dirty="0">
                <a:solidFill>
                  <a:schemeClr val="tx1"/>
                </a:solidFill>
                <a:hlinkClick r:id="rId2" tooltip="Krišpinas Kiršenšteinas">
                  <a:extLst>
                    <a:ext uri="{A12FA001-AC4F-418D-AE19-62706E023703}">
                      <ahyp:hlinkClr xmlns="" xmlns:ahyp="http://schemas.microsoft.com/office/drawing/2018/hyperlinkcolor" val="tx"/>
                    </a:ext>
                  </a:extLst>
                </a:hlinkClick>
              </a:rPr>
              <a:t> </a:t>
            </a:r>
            <a:r>
              <a:rPr lang="lt-LT" sz="1800" dirty="0" smtClean="0">
                <a:solidFill>
                  <a:schemeClr val="tx1"/>
                </a:solidFill>
              </a:rPr>
              <a:t>Kiršenšteinas </a:t>
            </a:r>
            <a:r>
              <a:rPr lang="lt-LT" sz="1800" dirty="0">
                <a:solidFill>
                  <a:schemeClr val="tx1"/>
                </a:solidFill>
              </a:rPr>
              <a:t>(iš Prūsijos kilęs miško eksportuotojas) Raudonėje pagal olandų architekto Petro </a:t>
            </a:r>
            <a:r>
              <a:rPr lang="lt-LT" sz="1800" dirty="0" smtClean="0">
                <a:solidFill>
                  <a:schemeClr val="tx1"/>
                </a:solidFill>
              </a:rPr>
              <a:t>Nonharto projektą </a:t>
            </a:r>
            <a:r>
              <a:rPr lang="lt-LT" sz="1800" dirty="0">
                <a:solidFill>
                  <a:schemeClr val="tx1"/>
                </a:solidFill>
              </a:rPr>
              <a:t>pasistatė renesanso stiliaus įtvirtintus dvaro rūmus – pilį. </a:t>
            </a:r>
          </a:p>
          <a:p>
            <a:r>
              <a:rPr lang="lt-LT" sz="1800" dirty="0">
                <a:solidFill>
                  <a:schemeClr val="tx1"/>
                </a:solidFill>
              </a:rPr>
              <a:t>XVII a. antrojoje pusėje didelius perstatymus atliko Lietuvos didysis iždininkas ir Lietuvos didysis sekretorius </a:t>
            </a:r>
            <a:r>
              <a:rPr lang="lt-LT" sz="1800" dirty="0" smtClean="0">
                <a:solidFill>
                  <a:schemeClr val="tx1"/>
                </a:solidFill>
              </a:rPr>
              <a:t>Jeronimas</a:t>
            </a:r>
            <a:r>
              <a:rPr lang="lt-LT" sz="1800" dirty="0">
                <a:solidFill>
                  <a:srgbClr val="77A2BB"/>
                </a:solidFill>
              </a:rPr>
              <a:t> </a:t>
            </a:r>
            <a:r>
              <a:rPr lang="lt-LT" sz="1800" dirty="0" smtClean="0">
                <a:solidFill>
                  <a:schemeClr val="tx1"/>
                </a:solidFill>
              </a:rPr>
              <a:t>Krišpinas-Kiršenšteinas </a:t>
            </a:r>
            <a:r>
              <a:rPr lang="lt-LT" sz="1800" dirty="0">
                <a:solidFill>
                  <a:schemeClr val="tx1"/>
                </a:solidFill>
              </a:rPr>
              <a:t>(pilį pastačiusio pirklio anūkas), įrengęs čia savo rezidenciją. Tai buvo pilies klestėjimo metai. Vėliau, išmirus Kiršenšteinams, įsikūrė jų giminaičiai </a:t>
            </a:r>
            <a:r>
              <a:rPr lang="lt-LT" sz="1800" dirty="0" smtClean="0">
                <a:solidFill>
                  <a:schemeClr val="tx1"/>
                </a:solidFill>
              </a:rPr>
              <a:t>Olendskiai  </a:t>
            </a:r>
            <a:r>
              <a:rPr lang="lt-LT" sz="1800" dirty="0">
                <a:solidFill>
                  <a:schemeClr val="tx1"/>
                </a:solidFill>
              </a:rPr>
              <a:t>XVIII–XIX a. keliskart perstatė pilį (daugiausia pagal klasicizmo tradicijas; autorius galėjo būti architektas Laurynas Stuoka-Gucevičius). </a:t>
            </a:r>
          </a:p>
          <a:p>
            <a:r>
              <a:rPr lang="lt-LT" sz="1800" b="1" dirty="0">
                <a:solidFill>
                  <a:schemeClr val="tx1"/>
                </a:solidFill>
              </a:rPr>
              <a:t>1944 m. rugpjūčio 6 d. </a:t>
            </a:r>
            <a:r>
              <a:rPr lang="lt-LT" sz="1800" b="1" dirty="0"/>
              <a:t>vokiečiai susprogdino pietinį didįjį bokštą (34,5 m aukščio), kuris virsdamas sugriovė dalį pietinio korpuso ir</a:t>
            </a:r>
            <a:r>
              <a:rPr lang="lt-LT" sz="1800" b="1" dirty="0">
                <a:solidFill>
                  <a:schemeClr val="tx1"/>
                </a:solidFill>
              </a:rPr>
              <a:t> 1965 m. pilis buvo atstatyta.</a:t>
            </a:r>
          </a:p>
        </p:txBody>
      </p:sp>
    </p:spTree>
    <p:extLst>
      <p:ext uri="{BB962C8B-B14F-4D97-AF65-F5344CB8AC3E}">
        <p14:creationId xmlns:p14="http://schemas.microsoft.com/office/powerpoint/2010/main" val="432264601"/>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7AAA4B31-F333-6317-16B6-D4AF8DCD648F}"/>
              </a:ext>
            </a:extLst>
          </p:cNvPr>
          <p:cNvSpPr>
            <a:spLocks noGrp="1"/>
          </p:cNvSpPr>
          <p:nvPr>
            <p:ph type="title"/>
          </p:nvPr>
        </p:nvSpPr>
        <p:spPr>
          <a:xfrm>
            <a:off x="1371599" y="331304"/>
            <a:ext cx="10118035" cy="781879"/>
          </a:xfrm>
        </p:spPr>
        <p:txBody>
          <a:bodyPr>
            <a:normAutofit fontScale="90000"/>
          </a:bodyPr>
          <a:lstStyle/>
          <a:p>
            <a:r>
              <a:rPr lang="lt-LT" dirty="0">
                <a:latin typeface="Bookman Old Style" panose="02050604050505020204" pitchFamily="18" charset="0"/>
              </a:rPr>
              <a:t>Kelios nuotraukos padarytos mokinių.</a:t>
            </a:r>
          </a:p>
        </p:txBody>
      </p:sp>
      <p:pic>
        <p:nvPicPr>
          <p:cNvPr id="5" name="Turinio vietos rezervavimo ženklas 4">
            <a:extLst>
              <a:ext uri="{FF2B5EF4-FFF2-40B4-BE49-F238E27FC236}">
                <a16:creationId xmlns:a16="http://schemas.microsoft.com/office/drawing/2014/main" id="{D36989B3-6131-5531-0F2D-E2461BB19EC5}"/>
              </a:ext>
            </a:extLst>
          </p:cNvPr>
          <p:cNvPicPr>
            <a:picLocks noGrp="1" noChangeAspect="1"/>
          </p:cNvPicPr>
          <p:nvPr>
            <p:ph idx="1"/>
          </p:nvPr>
        </p:nvPicPr>
        <p:blipFill>
          <a:blip r:embed="rId2"/>
          <a:stretch>
            <a:fillRect/>
          </a:stretch>
        </p:blipFill>
        <p:spPr>
          <a:xfrm>
            <a:off x="881269" y="967409"/>
            <a:ext cx="2829340" cy="3644486"/>
          </a:xfrm>
        </p:spPr>
      </p:pic>
      <p:pic>
        <p:nvPicPr>
          <p:cNvPr id="9" name="Paveikslėlis 8">
            <a:extLst>
              <a:ext uri="{FF2B5EF4-FFF2-40B4-BE49-F238E27FC236}">
                <a16:creationId xmlns:a16="http://schemas.microsoft.com/office/drawing/2014/main" id="{5DFCBCF3-220A-FEEF-B911-57B46896349E}"/>
              </a:ext>
            </a:extLst>
          </p:cNvPr>
          <p:cNvPicPr>
            <a:picLocks noChangeAspect="1"/>
          </p:cNvPicPr>
          <p:nvPr/>
        </p:nvPicPr>
        <p:blipFill rotWithShape="1">
          <a:blip r:embed="rId3"/>
          <a:srcRect l="393" t="23416" r="11984" b="20468"/>
          <a:stretch/>
        </p:blipFill>
        <p:spPr>
          <a:xfrm>
            <a:off x="3882885" y="967409"/>
            <a:ext cx="5910471" cy="2524677"/>
          </a:xfrm>
          <a:prstGeom prst="rect">
            <a:avLst/>
          </a:prstGeom>
        </p:spPr>
      </p:pic>
      <p:pic>
        <p:nvPicPr>
          <p:cNvPr id="13" name="Paveikslėlis 12">
            <a:extLst>
              <a:ext uri="{FF2B5EF4-FFF2-40B4-BE49-F238E27FC236}">
                <a16:creationId xmlns:a16="http://schemas.microsoft.com/office/drawing/2014/main" id="{AA8E02D0-1901-EA04-594F-585816F222DE}"/>
              </a:ext>
            </a:extLst>
          </p:cNvPr>
          <p:cNvPicPr>
            <a:picLocks noChangeAspect="1"/>
          </p:cNvPicPr>
          <p:nvPr/>
        </p:nvPicPr>
        <p:blipFill>
          <a:blip r:embed="rId4"/>
          <a:stretch>
            <a:fillRect/>
          </a:stretch>
        </p:blipFill>
        <p:spPr>
          <a:xfrm>
            <a:off x="7301948" y="3723861"/>
            <a:ext cx="4518991" cy="2690191"/>
          </a:xfrm>
          <a:prstGeom prst="rect">
            <a:avLst/>
          </a:prstGeom>
        </p:spPr>
      </p:pic>
      <p:pic>
        <p:nvPicPr>
          <p:cNvPr id="17" name="Paveikslėlis 16">
            <a:extLst>
              <a:ext uri="{FF2B5EF4-FFF2-40B4-BE49-F238E27FC236}">
                <a16:creationId xmlns:a16="http://schemas.microsoft.com/office/drawing/2014/main" id="{27025113-7E41-CCF8-E0DC-800A901EFEF5}"/>
              </a:ext>
            </a:extLst>
          </p:cNvPr>
          <p:cNvPicPr>
            <a:picLocks noChangeAspect="1"/>
          </p:cNvPicPr>
          <p:nvPr/>
        </p:nvPicPr>
        <p:blipFill>
          <a:blip r:embed="rId5"/>
          <a:stretch>
            <a:fillRect/>
          </a:stretch>
        </p:blipFill>
        <p:spPr>
          <a:xfrm>
            <a:off x="4094921" y="3723861"/>
            <a:ext cx="2570922" cy="2822713"/>
          </a:xfrm>
          <a:prstGeom prst="rect">
            <a:avLst/>
          </a:prstGeom>
        </p:spPr>
      </p:pic>
      <p:sp>
        <p:nvSpPr>
          <p:cNvPr id="18" name="TextBox 17">
            <a:extLst>
              <a:ext uri="{FF2B5EF4-FFF2-40B4-BE49-F238E27FC236}">
                <a16:creationId xmlns:a16="http://schemas.microsoft.com/office/drawing/2014/main" id="{717F4E1D-0DBD-C9A2-3D01-A985C934936A}"/>
              </a:ext>
            </a:extLst>
          </p:cNvPr>
          <p:cNvSpPr txBox="1"/>
          <p:nvPr/>
        </p:nvSpPr>
        <p:spPr>
          <a:xfrm>
            <a:off x="881269" y="4611895"/>
            <a:ext cx="2829340" cy="338554"/>
          </a:xfrm>
          <a:prstGeom prst="rect">
            <a:avLst/>
          </a:prstGeom>
          <a:noFill/>
        </p:spPr>
        <p:txBody>
          <a:bodyPr wrap="square" rtlCol="0">
            <a:spAutoFit/>
          </a:bodyPr>
          <a:lstStyle/>
          <a:p>
            <a:r>
              <a:rPr lang="lt-LT" sz="1600" dirty="0">
                <a:latin typeface="Bookman Old Style" panose="02050604050505020204" pitchFamily="18" charset="0"/>
              </a:rPr>
              <a:t>Jurbarko dvaro parkas</a:t>
            </a:r>
          </a:p>
        </p:txBody>
      </p:sp>
      <p:sp>
        <p:nvSpPr>
          <p:cNvPr id="19" name="TextBox 18">
            <a:extLst>
              <a:ext uri="{FF2B5EF4-FFF2-40B4-BE49-F238E27FC236}">
                <a16:creationId xmlns:a16="http://schemas.microsoft.com/office/drawing/2014/main" id="{F759C63A-799D-664B-95E2-C2B0FBBE294C}"/>
              </a:ext>
            </a:extLst>
          </p:cNvPr>
          <p:cNvSpPr txBox="1"/>
          <p:nvPr/>
        </p:nvSpPr>
        <p:spPr>
          <a:xfrm>
            <a:off x="3975652" y="3423308"/>
            <a:ext cx="2570922" cy="338554"/>
          </a:xfrm>
          <a:prstGeom prst="rect">
            <a:avLst/>
          </a:prstGeom>
          <a:noFill/>
        </p:spPr>
        <p:txBody>
          <a:bodyPr wrap="square" rtlCol="0">
            <a:spAutoFit/>
          </a:bodyPr>
          <a:lstStyle/>
          <a:p>
            <a:r>
              <a:rPr lang="lt-LT" sz="1600" dirty="0">
                <a:latin typeface="Bookman Old Style" panose="02050604050505020204" pitchFamily="18" charset="0"/>
              </a:rPr>
              <a:t>Raudonės pilis</a:t>
            </a:r>
          </a:p>
        </p:txBody>
      </p:sp>
      <p:sp>
        <p:nvSpPr>
          <p:cNvPr id="20" name="TextBox 19">
            <a:extLst>
              <a:ext uri="{FF2B5EF4-FFF2-40B4-BE49-F238E27FC236}">
                <a16:creationId xmlns:a16="http://schemas.microsoft.com/office/drawing/2014/main" id="{D6D843C7-DDF8-D6E2-8DCF-4330DE0A6DF9}"/>
              </a:ext>
            </a:extLst>
          </p:cNvPr>
          <p:cNvSpPr txBox="1"/>
          <p:nvPr/>
        </p:nvSpPr>
        <p:spPr>
          <a:xfrm>
            <a:off x="4035286" y="6488668"/>
            <a:ext cx="2451653" cy="338554"/>
          </a:xfrm>
          <a:prstGeom prst="rect">
            <a:avLst/>
          </a:prstGeom>
          <a:noFill/>
        </p:spPr>
        <p:txBody>
          <a:bodyPr wrap="square" rtlCol="0">
            <a:spAutoFit/>
          </a:bodyPr>
          <a:lstStyle/>
          <a:p>
            <a:r>
              <a:rPr lang="lt-LT" sz="1600" dirty="0">
                <a:latin typeface="Bookman Old Style" panose="02050604050505020204" pitchFamily="18" charset="0"/>
              </a:rPr>
              <a:t>Sudargo piliakalnis</a:t>
            </a:r>
          </a:p>
        </p:txBody>
      </p:sp>
      <p:sp>
        <p:nvSpPr>
          <p:cNvPr id="22" name="TextBox 21">
            <a:extLst>
              <a:ext uri="{FF2B5EF4-FFF2-40B4-BE49-F238E27FC236}">
                <a16:creationId xmlns:a16="http://schemas.microsoft.com/office/drawing/2014/main" id="{EB1D2274-4FBE-6228-FC37-90F7F7ECF73A}"/>
              </a:ext>
            </a:extLst>
          </p:cNvPr>
          <p:cNvSpPr txBox="1"/>
          <p:nvPr/>
        </p:nvSpPr>
        <p:spPr>
          <a:xfrm>
            <a:off x="7394713" y="6488668"/>
            <a:ext cx="4320209" cy="338554"/>
          </a:xfrm>
          <a:prstGeom prst="rect">
            <a:avLst/>
          </a:prstGeom>
          <a:noFill/>
        </p:spPr>
        <p:txBody>
          <a:bodyPr wrap="square" rtlCol="0">
            <a:spAutoFit/>
          </a:bodyPr>
          <a:lstStyle/>
          <a:p>
            <a:r>
              <a:rPr lang="lt-LT" sz="1600" dirty="0">
                <a:latin typeface="Bookman Old Style" panose="02050604050505020204" pitchFamily="18" charset="0"/>
              </a:rPr>
              <a:t>Panorama iš Raudonės pilies bokšto</a:t>
            </a:r>
          </a:p>
        </p:txBody>
      </p:sp>
    </p:spTree>
    <p:extLst>
      <p:ext uri="{BB962C8B-B14F-4D97-AF65-F5344CB8AC3E}">
        <p14:creationId xmlns:p14="http://schemas.microsoft.com/office/powerpoint/2010/main" val="3816394941"/>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pic>
        <p:nvPicPr>
          <p:cNvPr id="5" name="Turinio vietos rezervavimo ženklas 4">
            <a:extLst>
              <a:ext uri="{FF2B5EF4-FFF2-40B4-BE49-F238E27FC236}">
                <a16:creationId xmlns:a16="http://schemas.microsoft.com/office/drawing/2014/main" id="{BD9E0E5D-0791-E98C-C24A-06BBA5A88BAA}"/>
              </a:ext>
            </a:extLst>
          </p:cNvPr>
          <p:cNvPicPr>
            <a:picLocks noGrp="1" noChangeAspect="1"/>
          </p:cNvPicPr>
          <p:nvPr>
            <p:ph idx="1"/>
          </p:nvPr>
        </p:nvPicPr>
        <p:blipFill rotWithShape="1">
          <a:blip r:embed="rId2"/>
          <a:srcRect r="-2124" b="22702"/>
          <a:stretch/>
        </p:blipFill>
        <p:spPr>
          <a:xfrm>
            <a:off x="894522" y="410817"/>
            <a:ext cx="2895600" cy="3697357"/>
          </a:xfrm>
        </p:spPr>
      </p:pic>
      <p:sp>
        <p:nvSpPr>
          <p:cNvPr id="7" name="Pavadinimas 6">
            <a:extLst>
              <a:ext uri="{FF2B5EF4-FFF2-40B4-BE49-F238E27FC236}">
                <a16:creationId xmlns:a16="http://schemas.microsoft.com/office/drawing/2014/main" id="{02305D9B-6906-A88A-4DCA-D30A11D823B2}"/>
              </a:ext>
            </a:extLst>
          </p:cNvPr>
          <p:cNvSpPr>
            <a:spLocks noGrp="1"/>
          </p:cNvSpPr>
          <p:nvPr>
            <p:ph type="title"/>
          </p:nvPr>
        </p:nvSpPr>
        <p:spPr>
          <a:xfrm>
            <a:off x="894522" y="115957"/>
            <a:ext cx="4485861" cy="294860"/>
          </a:xfrm>
        </p:spPr>
        <p:txBody>
          <a:bodyPr>
            <a:noAutofit/>
          </a:bodyPr>
          <a:lstStyle/>
          <a:p>
            <a:r>
              <a:rPr lang="lt-LT" sz="1600" dirty="0">
                <a:latin typeface="Bookman Old Style" panose="02050604050505020204" pitchFamily="18" charset="0"/>
              </a:rPr>
              <a:t>Sudargo piliakalnis</a:t>
            </a:r>
          </a:p>
        </p:txBody>
      </p:sp>
      <p:pic>
        <p:nvPicPr>
          <p:cNvPr id="9" name="Paveikslėlis 8">
            <a:extLst>
              <a:ext uri="{FF2B5EF4-FFF2-40B4-BE49-F238E27FC236}">
                <a16:creationId xmlns:a16="http://schemas.microsoft.com/office/drawing/2014/main" id="{3355418D-5F00-A327-2F77-285F3C5F3041}"/>
              </a:ext>
            </a:extLst>
          </p:cNvPr>
          <p:cNvPicPr>
            <a:picLocks noChangeAspect="1"/>
          </p:cNvPicPr>
          <p:nvPr/>
        </p:nvPicPr>
        <p:blipFill>
          <a:blip r:embed="rId3"/>
          <a:stretch>
            <a:fillRect/>
          </a:stretch>
        </p:blipFill>
        <p:spPr>
          <a:xfrm>
            <a:off x="4114386" y="410817"/>
            <a:ext cx="2895600" cy="3680792"/>
          </a:xfrm>
          <a:prstGeom prst="rect">
            <a:avLst/>
          </a:prstGeom>
        </p:spPr>
      </p:pic>
      <p:pic>
        <p:nvPicPr>
          <p:cNvPr id="13" name="Paveikslėlis 12">
            <a:extLst>
              <a:ext uri="{FF2B5EF4-FFF2-40B4-BE49-F238E27FC236}">
                <a16:creationId xmlns:a16="http://schemas.microsoft.com/office/drawing/2014/main" id="{85BD80A7-2670-EE65-E191-C685E838DF23}"/>
              </a:ext>
            </a:extLst>
          </p:cNvPr>
          <p:cNvPicPr>
            <a:picLocks noChangeAspect="1"/>
          </p:cNvPicPr>
          <p:nvPr/>
        </p:nvPicPr>
        <p:blipFill rotWithShape="1">
          <a:blip r:embed="rId4"/>
          <a:srcRect b="30518"/>
          <a:stretch/>
        </p:blipFill>
        <p:spPr>
          <a:xfrm>
            <a:off x="894522" y="4403034"/>
            <a:ext cx="3203299" cy="2380421"/>
          </a:xfrm>
          <a:prstGeom prst="rect">
            <a:avLst/>
          </a:prstGeom>
        </p:spPr>
      </p:pic>
      <p:pic>
        <p:nvPicPr>
          <p:cNvPr id="15" name="Paveikslėlis 14">
            <a:extLst>
              <a:ext uri="{FF2B5EF4-FFF2-40B4-BE49-F238E27FC236}">
                <a16:creationId xmlns:a16="http://schemas.microsoft.com/office/drawing/2014/main" id="{AA49D6AE-D09B-CBAA-F6A9-C2655F88BC25}"/>
              </a:ext>
            </a:extLst>
          </p:cNvPr>
          <p:cNvPicPr>
            <a:picLocks noChangeAspect="1"/>
          </p:cNvPicPr>
          <p:nvPr/>
        </p:nvPicPr>
        <p:blipFill rotWithShape="1">
          <a:blip r:embed="rId5"/>
          <a:srcRect t="7387" r="-1069" b="10495"/>
          <a:stretch/>
        </p:blipFill>
        <p:spPr>
          <a:xfrm>
            <a:off x="7731815" y="410817"/>
            <a:ext cx="3963228" cy="4863548"/>
          </a:xfrm>
          <a:prstGeom prst="rect">
            <a:avLst/>
          </a:prstGeom>
        </p:spPr>
      </p:pic>
      <p:pic>
        <p:nvPicPr>
          <p:cNvPr id="17" name="Paveikslėlis 16">
            <a:extLst>
              <a:ext uri="{FF2B5EF4-FFF2-40B4-BE49-F238E27FC236}">
                <a16:creationId xmlns:a16="http://schemas.microsoft.com/office/drawing/2014/main" id="{1D2F6298-617D-4816-A97C-101ACF198993}"/>
              </a:ext>
            </a:extLst>
          </p:cNvPr>
          <p:cNvPicPr>
            <a:picLocks noChangeAspect="1"/>
          </p:cNvPicPr>
          <p:nvPr/>
        </p:nvPicPr>
        <p:blipFill>
          <a:blip r:embed="rId6"/>
          <a:stretch>
            <a:fillRect/>
          </a:stretch>
        </p:blipFill>
        <p:spPr>
          <a:xfrm>
            <a:off x="4313168" y="4423739"/>
            <a:ext cx="3203299" cy="2359716"/>
          </a:xfrm>
          <a:prstGeom prst="rect">
            <a:avLst/>
          </a:prstGeom>
        </p:spPr>
      </p:pic>
      <p:sp>
        <p:nvSpPr>
          <p:cNvPr id="19" name="TextBox 18">
            <a:extLst>
              <a:ext uri="{FF2B5EF4-FFF2-40B4-BE49-F238E27FC236}">
                <a16:creationId xmlns:a16="http://schemas.microsoft.com/office/drawing/2014/main" id="{FA3A5B6F-2F4C-0862-F9D9-39C48BD5F2FA}"/>
              </a:ext>
            </a:extLst>
          </p:cNvPr>
          <p:cNvSpPr txBox="1"/>
          <p:nvPr/>
        </p:nvSpPr>
        <p:spPr>
          <a:xfrm>
            <a:off x="4114386" y="115957"/>
            <a:ext cx="2458692" cy="338554"/>
          </a:xfrm>
          <a:prstGeom prst="rect">
            <a:avLst/>
          </a:prstGeom>
          <a:noFill/>
        </p:spPr>
        <p:txBody>
          <a:bodyPr wrap="square" rtlCol="0">
            <a:spAutoFit/>
          </a:bodyPr>
          <a:lstStyle/>
          <a:p>
            <a:r>
              <a:rPr lang="lt-LT" sz="1600" dirty="0">
                <a:latin typeface="Bookman Old Style" panose="02050604050505020204" pitchFamily="18" charset="0"/>
              </a:rPr>
              <a:t>Panemunės pilis</a:t>
            </a:r>
          </a:p>
        </p:txBody>
      </p:sp>
      <p:sp>
        <p:nvSpPr>
          <p:cNvPr id="20" name="TextBox 19">
            <a:extLst>
              <a:ext uri="{FF2B5EF4-FFF2-40B4-BE49-F238E27FC236}">
                <a16:creationId xmlns:a16="http://schemas.microsoft.com/office/drawing/2014/main" id="{D0BC6BE0-BAF1-38B7-F7C7-A45F36CAA8AF}"/>
              </a:ext>
            </a:extLst>
          </p:cNvPr>
          <p:cNvSpPr txBox="1"/>
          <p:nvPr/>
        </p:nvSpPr>
        <p:spPr>
          <a:xfrm>
            <a:off x="7731814" y="5274365"/>
            <a:ext cx="3203299" cy="338554"/>
          </a:xfrm>
          <a:prstGeom prst="rect">
            <a:avLst/>
          </a:prstGeom>
          <a:noFill/>
        </p:spPr>
        <p:txBody>
          <a:bodyPr wrap="square" rtlCol="0">
            <a:spAutoFit/>
          </a:bodyPr>
          <a:lstStyle/>
          <a:p>
            <a:r>
              <a:rPr lang="lt-LT" sz="1600" dirty="0">
                <a:latin typeface="Bookman Old Style" panose="02050604050505020204" pitchFamily="18" charset="0"/>
              </a:rPr>
              <a:t>Raudonės pilies bokšto vidus</a:t>
            </a:r>
          </a:p>
        </p:txBody>
      </p:sp>
      <p:sp>
        <p:nvSpPr>
          <p:cNvPr id="21" name="TextBox 20">
            <a:extLst>
              <a:ext uri="{FF2B5EF4-FFF2-40B4-BE49-F238E27FC236}">
                <a16:creationId xmlns:a16="http://schemas.microsoft.com/office/drawing/2014/main" id="{4D94D871-FA66-0D31-BD55-CB9B6F03EEBC}"/>
              </a:ext>
            </a:extLst>
          </p:cNvPr>
          <p:cNvSpPr txBox="1"/>
          <p:nvPr/>
        </p:nvSpPr>
        <p:spPr>
          <a:xfrm>
            <a:off x="4313168" y="4094163"/>
            <a:ext cx="2696816" cy="338554"/>
          </a:xfrm>
          <a:prstGeom prst="rect">
            <a:avLst/>
          </a:prstGeom>
          <a:noFill/>
        </p:spPr>
        <p:txBody>
          <a:bodyPr wrap="square" rtlCol="0">
            <a:spAutoFit/>
          </a:bodyPr>
          <a:lstStyle/>
          <a:p>
            <a:r>
              <a:rPr lang="lt-LT" sz="1600" dirty="0">
                <a:latin typeface="Bookman Old Style" panose="02050604050505020204" pitchFamily="18" charset="0"/>
              </a:rPr>
              <a:t>Sudargo piliakalnis</a:t>
            </a:r>
          </a:p>
        </p:txBody>
      </p:sp>
      <p:sp>
        <p:nvSpPr>
          <p:cNvPr id="22" name="TextBox 21">
            <a:extLst>
              <a:ext uri="{FF2B5EF4-FFF2-40B4-BE49-F238E27FC236}">
                <a16:creationId xmlns:a16="http://schemas.microsoft.com/office/drawing/2014/main" id="{C4523C95-0B12-8F9F-0F34-ED202C0AA960}"/>
              </a:ext>
            </a:extLst>
          </p:cNvPr>
          <p:cNvSpPr txBox="1"/>
          <p:nvPr/>
        </p:nvSpPr>
        <p:spPr>
          <a:xfrm>
            <a:off x="894520" y="4064480"/>
            <a:ext cx="2696817" cy="338554"/>
          </a:xfrm>
          <a:prstGeom prst="rect">
            <a:avLst/>
          </a:prstGeom>
          <a:noFill/>
        </p:spPr>
        <p:txBody>
          <a:bodyPr wrap="square" rtlCol="0">
            <a:spAutoFit/>
          </a:bodyPr>
          <a:lstStyle/>
          <a:p>
            <a:r>
              <a:rPr lang="lt-LT" sz="1600" dirty="0">
                <a:latin typeface="Bookman Old Style" panose="02050604050505020204" pitchFamily="18" charset="0"/>
              </a:rPr>
              <a:t>Raudonės pilies parkas</a:t>
            </a:r>
          </a:p>
        </p:txBody>
      </p:sp>
    </p:spTree>
    <p:extLst>
      <p:ext uri="{BB962C8B-B14F-4D97-AF65-F5344CB8AC3E}">
        <p14:creationId xmlns:p14="http://schemas.microsoft.com/office/powerpoint/2010/main" val="2761948771"/>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DE78DA00-4DED-5B94-9132-CD056186A431}"/>
              </a:ext>
            </a:extLst>
          </p:cNvPr>
          <p:cNvSpPr>
            <a:spLocks noGrp="1"/>
          </p:cNvSpPr>
          <p:nvPr>
            <p:ph type="title"/>
          </p:nvPr>
        </p:nvSpPr>
        <p:spPr>
          <a:xfrm>
            <a:off x="1371600" y="304800"/>
            <a:ext cx="9601200" cy="808383"/>
          </a:xfrm>
        </p:spPr>
        <p:txBody>
          <a:bodyPr>
            <a:normAutofit/>
          </a:bodyPr>
          <a:lstStyle/>
          <a:p>
            <a:r>
              <a:rPr lang="lt-LT" dirty="0">
                <a:latin typeface="Bookman Old Style" panose="02050604050505020204" pitchFamily="18" charset="0"/>
              </a:rPr>
              <a:t>Matematikos užduotys</a:t>
            </a:r>
          </a:p>
        </p:txBody>
      </p:sp>
      <p:pic>
        <p:nvPicPr>
          <p:cNvPr id="5" name="Turinio vietos rezervavimo ženklas 4">
            <a:extLst>
              <a:ext uri="{FF2B5EF4-FFF2-40B4-BE49-F238E27FC236}">
                <a16:creationId xmlns:a16="http://schemas.microsoft.com/office/drawing/2014/main" id="{B7CF387F-BF12-4FAA-C022-FDBCD31AD911}"/>
              </a:ext>
            </a:extLst>
          </p:cNvPr>
          <p:cNvPicPr>
            <a:picLocks noGrp="1" noChangeAspect="1"/>
          </p:cNvPicPr>
          <p:nvPr>
            <p:ph idx="1"/>
          </p:nvPr>
        </p:nvPicPr>
        <p:blipFill rotWithShape="1">
          <a:blip r:embed="rId2"/>
          <a:srcRect b="16839"/>
          <a:stretch/>
        </p:blipFill>
        <p:spPr>
          <a:xfrm>
            <a:off x="2789582" y="3102493"/>
            <a:ext cx="6123279" cy="2143485"/>
          </a:xfrm>
        </p:spPr>
      </p:pic>
      <p:sp>
        <p:nvSpPr>
          <p:cNvPr id="8" name="TextBox 7">
            <a:extLst>
              <a:ext uri="{FF2B5EF4-FFF2-40B4-BE49-F238E27FC236}">
                <a16:creationId xmlns:a16="http://schemas.microsoft.com/office/drawing/2014/main" id="{6ED6F6E8-E193-146E-7927-FE67745F20A1}"/>
              </a:ext>
            </a:extLst>
          </p:cNvPr>
          <p:cNvSpPr txBox="1"/>
          <p:nvPr/>
        </p:nvSpPr>
        <p:spPr>
          <a:xfrm>
            <a:off x="1371600" y="1484243"/>
            <a:ext cx="10383078" cy="1200329"/>
          </a:xfrm>
          <a:prstGeom prst="rect">
            <a:avLst/>
          </a:prstGeom>
          <a:noFill/>
        </p:spPr>
        <p:txBody>
          <a:bodyPr wrap="square" rtlCol="0">
            <a:spAutoFit/>
          </a:bodyPr>
          <a:lstStyle/>
          <a:p>
            <a:r>
              <a:rPr lang="lt-LT" dirty="0">
                <a:latin typeface="Bookman Old Style" panose="02050604050505020204" pitchFamily="18" charset="0"/>
              </a:rPr>
              <a:t>Iš pradžių išsimatavome vieno medinio laiptelio aukštį, kuris buvo 0,19 m. tada suskaičiavome laiptelių skaičių ir sudauginome, tada išmatavome betoninių laiptų aukštį, kuris buvo 0,18 m. ir sudauginome iš laiptelių skaičiaus, tada išmatavome viršaus dydį, kuris buvo 2,84 m. gavome 29,99 m. </a:t>
            </a:r>
          </a:p>
        </p:txBody>
      </p:sp>
      <p:sp>
        <p:nvSpPr>
          <p:cNvPr id="9" name="TextBox 8">
            <a:extLst>
              <a:ext uri="{FF2B5EF4-FFF2-40B4-BE49-F238E27FC236}">
                <a16:creationId xmlns:a16="http://schemas.microsoft.com/office/drawing/2014/main" id="{C8A5BB84-7E07-4597-C591-30280E601CDB}"/>
              </a:ext>
            </a:extLst>
          </p:cNvPr>
          <p:cNvSpPr txBox="1"/>
          <p:nvPr/>
        </p:nvSpPr>
        <p:spPr>
          <a:xfrm>
            <a:off x="1371600" y="2684572"/>
            <a:ext cx="4161183" cy="369332"/>
          </a:xfrm>
          <a:prstGeom prst="rect">
            <a:avLst/>
          </a:prstGeom>
          <a:noFill/>
        </p:spPr>
        <p:txBody>
          <a:bodyPr wrap="square" rtlCol="0">
            <a:spAutoFit/>
          </a:bodyPr>
          <a:lstStyle/>
          <a:p>
            <a:r>
              <a:rPr lang="lt-LT" dirty="0">
                <a:latin typeface="Bookman Old Style" panose="02050604050505020204" pitchFamily="18" charset="0"/>
              </a:rPr>
              <a:t>Gavome 4,51 m. paklaidą</a:t>
            </a:r>
          </a:p>
        </p:txBody>
      </p:sp>
    </p:spTree>
    <p:extLst>
      <p:ext uri="{BB962C8B-B14F-4D97-AF65-F5344CB8AC3E}">
        <p14:creationId xmlns:p14="http://schemas.microsoft.com/office/powerpoint/2010/main" val="2071591514"/>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theme/theme1.xml><?xml version="1.0" encoding="utf-8"?>
<a:theme xmlns:a="http://schemas.openxmlformats.org/drawingml/2006/main" name="Apkirpimas">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docProps/app.xml><?xml version="1.0" encoding="utf-8"?>
<Properties xmlns="http://schemas.openxmlformats.org/officeDocument/2006/extended-properties" xmlns:vt="http://schemas.openxmlformats.org/officeDocument/2006/docPropsVTypes">
  <Template>TM10001105[[fn=Apkirpimas]]</Template>
  <TotalTime>2940</TotalTime>
  <Words>1008</Words>
  <Application>Microsoft Office PowerPoint</Application>
  <PresentationFormat>Plačiaekranė</PresentationFormat>
  <Paragraphs>42</Paragraphs>
  <Slides>12</Slides>
  <Notes>0</Notes>
  <HiddenSlides>0</HiddenSlides>
  <MMClips>0</MMClips>
  <ScaleCrop>false</ScaleCrop>
  <HeadingPairs>
    <vt:vector size="6" baseType="variant">
      <vt:variant>
        <vt:lpstr>Naudojami šriftai</vt:lpstr>
      </vt:variant>
      <vt:variant>
        <vt:i4>3</vt:i4>
      </vt:variant>
      <vt:variant>
        <vt:lpstr>Tema</vt:lpstr>
      </vt:variant>
      <vt:variant>
        <vt:i4>1</vt:i4>
      </vt:variant>
      <vt:variant>
        <vt:lpstr>Skaidrių pavadinimai</vt:lpstr>
      </vt:variant>
      <vt:variant>
        <vt:i4>12</vt:i4>
      </vt:variant>
    </vt:vector>
  </HeadingPairs>
  <TitlesOfParts>
    <vt:vector size="16" baseType="lpstr">
      <vt:lpstr>Bookman Old Style</vt:lpstr>
      <vt:lpstr>Cambria Math</vt:lpstr>
      <vt:lpstr>Franklin Gothic Book</vt:lpstr>
      <vt:lpstr>Apkirpimas</vt:lpstr>
      <vt:lpstr>Kelionė į jurbarką</vt:lpstr>
      <vt:lpstr>TURINYS</vt:lpstr>
      <vt:lpstr>Jurbarko parko dvaras</vt:lpstr>
      <vt:lpstr>Sudargo piliakalniai</vt:lpstr>
      <vt:lpstr>Panemunės pilis</vt:lpstr>
      <vt:lpstr>Raudonės pilis</vt:lpstr>
      <vt:lpstr>Kelios nuotraukos padarytos mokinių.</vt:lpstr>
      <vt:lpstr>Sudargo piliakalnis</vt:lpstr>
      <vt:lpstr>Matematikos užduotys</vt:lpstr>
      <vt:lpstr>„PowerPoint“ pateiktis</vt:lpstr>
      <vt:lpstr>Reikėjo apskaičiuoti kambario tūrį, kadangi kambarys buvo apskritimas, todėl išmatavome spindulį, kuris buvo 3,35 m., susiradome kambario aukštį – 4,69 m. Tad mes skaičių  π=3,141592654 padauginome iš spindulio kvadrato ir kambario aukščio gavome apytiksliai 165,27 m3.</vt:lpstr>
      <vt:lpstr>Biologijos užduotis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Kelionė į jurbarką</dc:title>
  <dc:creator>BENITA PRYŠMANTAITĖ</dc:creator>
  <cp:lastModifiedBy>Mokytojas</cp:lastModifiedBy>
  <cp:revision>2</cp:revision>
  <dcterms:created xsi:type="dcterms:W3CDTF">2022-05-29T12:54:20Z</dcterms:created>
  <dcterms:modified xsi:type="dcterms:W3CDTF">2022-06-07T06:09:18Z</dcterms:modified>
</cp:coreProperties>
</file>